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65" r:id="rId5"/>
    <p:sldId id="256" r:id="rId6"/>
    <p:sldId id="257" r:id="rId7"/>
    <p:sldId id="258" r:id="rId8"/>
    <p:sldId id="267" r:id="rId9"/>
    <p:sldId id="268" r:id="rId10"/>
    <p:sldId id="269" r:id="rId11"/>
    <p:sldId id="270" r:id="rId12"/>
    <p:sldId id="259" r:id="rId13"/>
    <p:sldId id="260" r:id="rId14"/>
    <p:sldId id="261" r:id="rId15"/>
    <p:sldId id="262" r:id="rId16"/>
    <p:sldId id="263" r:id="rId17"/>
    <p:sldId id="264"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74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2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notesSlide" Target="../notesSlides/notesSlide8.xml"/><Relationship Id="rId9"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146"/>
            <a:ext cx="14630400" cy="8273982"/>
            <a:chOff x="0" y="-7622"/>
            <a:chExt cx="12192000" cy="6894986"/>
          </a:xfrm>
        </p:grpSpPr>
        <p:sp>
          <p:nvSpPr>
            <p:cNvPr id="9" name="Rectangle 8">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descr="A group of makeup products&#10;&#10;Description automatically generated">
            <a:extLst>
              <a:ext uri="{FF2B5EF4-FFF2-40B4-BE49-F238E27FC236}">
                <a16:creationId xmlns:a16="http://schemas.microsoft.com/office/drawing/2014/main" id="{767A844D-D72A-7626-0456-FC1F97F9180F}"/>
              </a:ext>
            </a:extLst>
          </p:cNvPr>
          <p:cNvPicPr>
            <a:picLocks noChangeAspect="1"/>
          </p:cNvPicPr>
          <p:nvPr/>
        </p:nvPicPr>
        <p:blipFill>
          <a:blip r:embed="rId2">
            <a:alphaModFix amt="35000"/>
          </a:blip>
          <a:srcRect l="426" r="1" b="1"/>
          <a:stretch/>
        </p:blipFill>
        <p:spPr>
          <a:xfrm>
            <a:off x="20" y="-9148"/>
            <a:ext cx="14629901" cy="8264837"/>
          </a:xfrm>
          <a:prstGeom prst="rect">
            <a:avLst/>
          </a:prstGeom>
        </p:spPr>
      </p:pic>
      <p:sp>
        <p:nvSpPr>
          <p:cNvPr id="4" name="TextBox 3">
            <a:extLst>
              <a:ext uri="{FF2B5EF4-FFF2-40B4-BE49-F238E27FC236}">
                <a16:creationId xmlns:a16="http://schemas.microsoft.com/office/drawing/2014/main" id="{49DB3453-0E28-D578-B3D3-63998AD45BB8}"/>
              </a:ext>
            </a:extLst>
          </p:cNvPr>
          <p:cNvSpPr txBox="1"/>
          <p:nvPr/>
        </p:nvSpPr>
        <p:spPr>
          <a:xfrm>
            <a:off x="2171700" y="238358"/>
            <a:ext cx="10411691" cy="1569660"/>
          </a:xfrm>
          <a:prstGeom prst="rect">
            <a:avLst/>
          </a:prstGeom>
          <a:noFill/>
        </p:spPr>
        <p:txBody>
          <a:bodyPr wrap="square" rtlCol="0">
            <a:spAutoFit/>
          </a:bodyPr>
          <a:lstStyle/>
          <a:p>
            <a:r>
              <a:rPr lang="en-US" sz="4800" u="sng" dirty="0">
                <a:latin typeface="Aharoni" panose="02010803020104030203" pitchFamily="2" charset="-79"/>
                <a:cs typeface="Aharoni" panose="02010803020104030203" pitchFamily="2" charset="-79"/>
              </a:rPr>
              <a:t>DIGITAL MARKETING MANAGEMENT PROJECT – TERM 1st</a:t>
            </a:r>
          </a:p>
        </p:txBody>
      </p:sp>
      <p:sp>
        <p:nvSpPr>
          <p:cNvPr id="6" name="TextBox 5">
            <a:extLst>
              <a:ext uri="{FF2B5EF4-FFF2-40B4-BE49-F238E27FC236}">
                <a16:creationId xmlns:a16="http://schemas.microsoft.com/office/drawing/2014/main" id="{4A2CAFE5-2EB2-B746-8F79-23AB47D0FE1C}"/>
              </a:ext>
            </a:extLst>
          </p:cNvPr>
          <p:cNvSpPr txBox="1"/>
          <p:nvPr/>
        </p:nvSpPr>
        <p:spPr>
          <a:xfrm>
            <a:off x="10027226" y="5764686"/>
            <a:ext cx="2556165" cy="646331"/>
          </a:xfrm>
          <a:prstGeom prst="rect">
            <a:avLst/>
          </a:prstGeom>
          <a:noFill/>
        </p:spPr>
        <p:txBody>
          <a:bodyPr wrap="square" rtlCol="0">
            <a:spAutoFit/>
          </a:bodyPr>
          <a:lstStyle/>
          <a:p>
            <a:r>
              <a:rPr lang="en-US" dirty="0"/>
              <a:t>Made by : Ayushi Sharma</a:t>
            </a:r>
          </a:p>
          <a:p>
            <a:r>
              <a:rPr lang="en-US" dirty="0"/>
              <a:t>GIVEN BY:  YOGITA MAM </a:t>
            </a:r>
          </a:p>
        </p:txBody>
      </p:sp>
    </p:spTree>
    <p:extLst>
      <p:ext uri="{BB962C8B-B14F-4D97-AF65-F5344CB8AC3E}">
        <p14:creationId xmlns:p14="http://schemas.microsoft.com/office/powerpoint/2010/main" val="2339032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5" name="Text 2"/>
          <p:cNvSpPr/>
          <p:nvPr/>
        </p:nvSpPr>
        <p:spPr>
          <a:xfrm>
            <a:off x="547277" y="1268178"/>
            <a:ext cx="7862411" cy="1076801"/>
          </a:xfrm>
          <a:prstGeom prst="rect">
            <a:avLst/>
          </a:prstGeom>
          <a:noFill/>
          <a:ln/>
        </p:spPr>
        <p:txBody>
          <a:bodyPr wrap="square" rtlCol="0" anchor="t"/>
          <a:lstStyle/>
          <a:p>
            <a:pPr marL="0" indent="0">
              <a:lnSpc>
                <a:spcPts val="4240"/>
              </a:lnSpc>
              <a:buNone/>
            </a:pPr>
            <a:r>
              <a:rPr lang="en-US" sz="3392" u="sng" dirty="0">
                <a:solidFill>
                  <a:srgbClr val="F98AC7"/>
                </a:solidFill>
                <a:latin typeface="Lora" pitchFamily="34" charset="0"/>
                <a:ea typeface="Lora" pitchFamily="34" charset="-122"/>
                <a:cs typeface="Lora" pitchFamily="34" charset="-120"/>
              </a:rPr>
              <a:t>LAKME's Investment in Paid, Earned, and Owned Media</a:t>
            </a:r>
            <a:endParaRPr lang="en-US" sz="3392" u="sng" dirty="0"/>
          </a:p>
        </p:txBody>
      </p:sp>
      <p:sp>
        <p:nvSpPr>
          <p:cNvPr id="6" name="Shape 3"/>
          <p:cNvSpPr/>
          <p:nvPr/>
        </p:nvSpPr>
        <p:spPr>
          <a:xfrm>
            <a:off x="640794" y="2848808"/>
            <a:ext cx="7862411" cy="3883343"/>
          </a:xfrm>
          <a:prstGeom prst="roundRect">
            <a:avLst>
              <a:gd name="adj" fmla="val 707"/>
            </a:avLst>
          </a:prstGeom>
          <a:noFill/>
          <a:ln w="7620">
            <a:solidFill>
              <a:srgbClr val="FFFFFF">
                <a:alpha val="24000"/>
              </a:srgbClr>
            </a:solidFill>
            <a:prstDash val="solid"/>
          </a:ln>
        </p:spPr>
        <p:txBody>
          <a:bodyPr/>
          <a:lstStyle/>
          <a:p>
            <a:endParaRPr lang="en-US"/>
          </a:p>
        </p:txBody>
      </p:sp>
      <p:sp>
        <p:nvSpPr>
          <p:cNvPr id="8" name="Text 5"/>
          <p:cNvSpPr/>
          <p:nvPr/>
        </p:nvSpPr>
        <p:spPr>
          <a:xfrm>
            <a:off x="832485" y="2973824"/>
            <a:ext cx="2245281" cy="292894"/>
          </a:xfrm>
          <a:prstGeom prst="rect">
            <a:avLst/>
          </a:prstGeom>
          <a:noFill/>
          <a:ln/>
        </p:spPr>
        <p:txBody>
          <a:bodyPr wrap="non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Type</a:t>
            </a:r>
            <a:endParaRPr lang="en-US" sz="1442" dirty="0"/>
          </a:p>
        </p:txBody>
      </p:sp>
      <p:sp>
        <p:nvSpPr>
          <p:cNvPr id="9" name="Text 6"/>
          <p:cNvSpPr/>
          <p:nvPr/>
        </p:nvSpPr>
        <p:spPr>
          <a:xfrm>
            <a:off x="3451384" y="2973824"/>
            <a:ext cx="2241471" cy="292894"/>
          </a:xfrm>
          <a:prstGeom prst="rect">
            <a:avLst/>
          </a:prstGeom>
          <a:noFill/>
          <a:ln/>
        </p:spPr>
        <p:txBody>
          <a:bodyPr wrap="non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Description</a:t>
            </a:r>
            <a:endParaRPr lang="en-US" sz="1442" dirty="0"/>
          </a:p>
        </p:txBody>
      </p:sp>
      <p:sp>
        <p:nvSpPr>
          <p:cNvPr id="10" name="Text 7"/>
          <p:cNvSpPr/>
          <p:nvPr/>
        </p:nvSpPr>
        <p:spPr>
          <a:xfrm>
            <a:off x="6066473" y="2973824"/>
            <a:ext cx="2245281" cy="292894"/>
          </a:xfrm>
          <a:prstGeom prst="rect">
            <a:avLst/>
          </a:prstGeom>
          <a:noFill/>
          <a:ln/>
        </p:spPr>
        <p:txBody>
          <a:bodyPr wrap="non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Investment</a:t>
            </a:r>
            <a:endParaRPr lang="en-US" sz="1442" dirty="0"/>
          </a:p>
        </p:txBody>
      </p:sp>
      <p:sp>
        <p:nvSpPr>
          <p:cNvPr id="11" name="Shape 8"/>
          <p:cNvSpPr/>
          <p:nvPr/>
        </p:nvSpPr>
        <p:spPr>
          <a:xfrm>
            <a:off x="648414" y="3384113"/>
            <a:ext cx="7846338" cy="1113473"/>
          </a:xfrm>
          <a:prstGeom prst="rect">
            <a:avLst/>
          </a:prstGeom>
          <a:solidFill>
            <a:srgbClr val="000000">
              <a:alpha val="4000"/>
            </a:srgbClr>
          </a:solidFill>
          <a:ln/>
        </p:spPr>
        <p:txBody>
          <a:bodyPr/>
          <a:lstStyle/>
          <a:p>
            <a:endParaRPr lang="en-US"/>
          </a:p>
        </p:txBody>
      </p:sp>
      <p:sp>
        <p:nvSpPr>
          <p:cNvPr id="12" name="Text 9"/>
          <p:cNvSpPr/>
          <p:nvPr/>
        </p:nvSpPr>
        <p:spPr>
          <a:xfrm>
            <a:off x="832485" y="3501509"/>
            <a:ext cx="2245281" cy="292894"/>
          </a:xfrm>
          <a:prstGeom prst="rect">
            <a:avLst/>
          </a:prstGeom>
          <a:noFill/>
          <a:ln/>
        </p:spPr>
        <p:txBody>
          <a:bodyPr wrap="non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Paid Media</a:t>
            </a:r>
            <a:endParaRPr lang="en-US" sz="1442" dirty="0"/>
          </a:p>
        </p:txBody>
      </p:sp>
      <p:sp>
        <p:nvSpPr>
          <p:cNvPr id="13" name="Text 10"/>
          <p:cNvSpPr/>
          <p:nvPr/>
        </p:nvSpPr>
        <p:spPr>
          <a:xfrm>
            <a:off x="3451384" y="3501509"/>
            <a:ext cx="2241471" cy="878681"/>
          </a:xfrm>
          <a:prstGeom prst="rect">
            <a:avLst/>
          </a:prstGeom>
          <a:noFill/>
          <a:ln/>
        </p:spPr>
        <p:txBody>
          <a:bodyPr wrap="squar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Paid advertisements on social media, search engines, and other platforms</a:t>
            </a:r>
            <a:endParaRPr lang="en-US" sz="1442" dirty="0"/>
          </a:p>
        </p:txBody>
      </p:sp>
      <p:sp>
        <p:nvSpPr>
          <p:cNvPr id="14" name="Text 11"/>
          <p:cNvSpPr/>
          <p:nvPr/>
        </p:nvSpPr>
        <p:spPr>
          <a:xfrm>
            <a:off x="6066473" y="3501509"/>
            <a:ext cx="2245281" cy="292894"/>
          </a:xfrm>
          <a:prstGeom prst="rect">
            <a:avLst/>
          </a:prstGeom>
          <a:noFill/>
          <a:ln/>
        </p:spPr>
        <p:txBody>
          <a:bodyPr wrap="non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50%</a:t>
            </a:r>
            <a:endParaRPr lang="en-US" sz="1442" dirty="0"/>
          </a:p>
        </p:txBody>
      </p:sp>
      <p:sp>
        <p:nvSpPr>
          <p:cNvPr id="15" name="Shape 12"/>
          <p:cNvSpPr/>
          <p:nvPr/>
        </p:nvSpPr>
        <p:spPr>
          <a:xfrm>
            <a:off x="648414" y="4497586"/>
            <a:ext cx="7846338" cy="1406366"/>
          </a:xfrm>
          <a:prstGeom prst="rect">
            <a:avLst/>
          </a:prstGeom>
          <a:solidFill>
            <a:srgbClr val="FFFFFF">
              <a:alpha val="4000"/>
            </a:srgbClr>
          </a:solidFill>
          <a:ln/>
        </p:spPr>
        <p:txBody>
          <a:bodyPr/>
          <a:lstStyle/>
          <a:p>
            <a:endParaRPr lang="en-US"/>
          </a:p>
        </p:txBody>
      </p:sp>
      <p:sp>
        <p:nvSpPr>
          <p:cNvPr id="16" name="Text 13"/>
          <p:cNvSpPr/>
          <p:nvPr/>
        </p:nvSpPr>
        <p:spPr>
          <a:xfrm>
            <a:off x="832485" y="4614982"/>
            <a:ext cx="2245281" cy="292894"/>
          </a:xfrm>
          <a:prstGeom prst="rect">
            <a:avLst/>
          </a:prstGeom>
          <a:noFill/>
          <a:ln/>
        </p:spPr>
        <p:txBody>
          <a:bodyPr wrap="non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Earned Media</a:t>
            </a:r>
            <a:endParaRPr lang="en-US" sz="1442" dirty="0"/>
          </a:p>
        </p:txBody>
      </p:sp>
      <p:sp>
        <p:nvSpPr>
          <p:cNvPr id="17" name="Text 14"/>
          <p:cNvSpPr/>
          <p:nvPr/>
        </p:nvSpPr>
        <p:spPr>
          <a:xfrm>
            <a:off x="3451384" y="4614982"/>
            <a:ext cx="2241471" cy="1171575"/>
          </a:xfrm>
          <a:prstGeom prst="rect">
            <a:avLst/>
          </a:prstGeom>
          <a:noFill/>
          <a:ln/>
        </p:spPr>
        <p:txBody>
          <a:bodyPr wrap="squar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Public relations, media coverage, influencer marketing, and social media engagement</a:t>
            </a:r>
            <a:endParaRPr lang="en-US" sz="1442" dirty="0"/>
          </a:p>
        </p:txBody>
      </p:sp>
      <p:sp>
        <p:nvSpPr>
          <p:cNvPr id="18" name="Text 15"/>
          <p:cNvSpPr/>
          <p:nvPr/>
        </p:nvSpPr>
        <p:spPr>
          <a:xfrm>
            <a:off x="6066473" y="4614982"/>
            <a:ext cx="2245281" cy="292894"/>
          </a:xfrm>
          <a:prstGeom prst="rect">
            <a:avLst/>
          </a:prstGeom>
          <a:noFill/>
          <a:ln/>
        </p:spPr>
        <p:txBody>
          <a:bodyPr wrap="non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30%</a:t>
            </a:r>
            <a:endParaRPr lang="en-US" sz="1442" dirty="0"/>
          </a:p>
        </p:txBody>
      </p:sp>
      <p:sp>
        <p:nvSpPr>
          <p:cNvPr id="19" name="Shape 16"/>
          <p:cNvSpPr/>
          <p:nvPr/>
        </p:nvSpPr>
        <p:spPr>
          <a:xfrm>
            <a:off x="648414" y="5903952"/>
            <a:ext cx="7846338" cy="820579"/>
          </a:xfrm>
          <a:prstGeom prst="rect">
            <a:avLst/>
          </a:prstGeom>
          <a:solidFill>
            <a:srgbClr val="000000">
              <a:alpha val="4000"/>
            </a:srgbClr>
          </a:solidFill>
          <a:ln/>
        </p:spPr>
        <p:txBody>
          <a:bodyPr/>
          <a:lstStyle/>
          <a:p>
            <a:endParaRPr lang="en-US"/>
          </a:p>
        </p:txBody>
      </p:sp>
      <p:sp>
        <p:nvSpPr>
          <p:cNvPr id="20" name="Text 17"/>
          <p:cNvSpPr/>
          <p:nvPr/>
        </p:nvSpPr>
        <p:spPr>
          <a:xfrm>
            <a:off x="832485" y="6021348"/>
            <a:ext cx="2245281" cy="292894"/>
          </a:xfrm>
          <a:prstGeom prst="rect">
            <a:avLst/>
          </a:prstGeom>
          <a:noFill/>
          <a:ln/>
        </p:spPr>
        <p:txBody>
          <a:bodyPr wrap="non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Owned Media</a:t>
            </a:r>
            <a:endParaRPr lang="en-US" sz="1442" dirty="0"/>
          </a:p>
        </p:txBody>
      </p:sp>
      <p:sp>
        <p:nvSpPr>
          <p:cNvPr id="21" name="Text 18"/>
          <p:cNvSpPr/>
          <p:nvPr/>
        </p:nvSpPr>
        <p:spPr>
          <a:xfrm>
            <a:off x="3451384" y="6021348"/>
            <a:ext cx="2241471" cy="585788"/>
          </a:xfrm>
          <a:prstGeom prst="rect">
            <a:avLst/>
          </a:prstGeom>
          <a:noFill/>
          <a:ln/>
        </p:spPr>
        <p:txBody>
          <a:bodyPr wrap="squar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LAKME's website, blog, and social media channels</a:t>
            </a:r>
            <a:endParaRPr lang="en-US" sz="1442" dirty="0"/>
          </a:p>
        </p:txBody>
      </p:sp>
      <p:sp>
        <p:nvSpPr>
          <p:cNvPr id="22" name="Text 19"/>
          <p:cNvSpPr/>
          <p:nvPr/>
        </p:nvSpPr>
        <p:spPr>
          <a:xfrm>
            <a:off x="6066473" y="6021348"/>
            <a:ext cx="2245281" cy="292894"/>
          </a:xfrm>
          <a:prstGeom prst="rect">
            <a:avLst/>
          </a:prstGeom>
          <a:noFill/>
          <a:ln/>
        </p:spPr>
        <p:txBody>
          <a:bodyPr wrap="none" rtlCol="0" anchor="t"/>
          <a:lstStyle/>
          <a:p>
            <a:pPr marL="0" indent="0">
              <a:lnSpc>
                <a:spcPts val="2307"/>
              </a:lnSpc>
              <a:buNone/>
            </a:pPr>
            <a:r>
              <a:rPr lang="en-US" sz="1442" dirty="0">
                <a:solidFill>
                  <a:srgbClr val="D6E5EF"/>
                </a:solidFill>
                <a:latin typeface="Source Sans Pro" pitchFamily="34" charset="0"/>
                <a:ea typeface="Source Sans Pro" pitchFamily="34" charset="-122"/>
                <a:cs typeface="Source Sans Pro" pitchFamily="34" charset="-120"/>
              </a:rPr>
              <a:t>20%</a:t>
            </a:r>
            <a:endParaRPr lang="en-US" sz="1442" dirty="0"/>
          </a:p>
        </p:txBody>
      </p:sp>
      <p:pic>
        <p:nvPicPr>
          <p:cNvPr id="23" name="Picture 22" descr="A person with orange makeup and curly hair&#10;&#10;Description automatically generated">
            <a:extLst>
              <a:ext uri="{FF2B5EF4-FFF2-40B4-BE49-F238E27FC236}">
                <a16:creationId xmlns:a16="http://schemas.microsoft.com/office/drawing/2014/main" id="{17B03E4F-C333-9F01-78CF-CFA78B311465}"/>
              </a:ext>
            </a:extLst>
          </p:cNvPr>
          <p:cNvPicPr>
            <a:picLocks noChangeAspect="1"/>
          </p:cNvPicPr>
          <p:nvPr/>
        </p:nvPicPr>
        <p:blipFill>
          <a:blip r:embed="rId3"/>
          <a:stretch>
            <a:fillRect/>
          </a:stretch>
        </p:blipFill>
        <p:spPr>
          <a:xfrm>
            <a:off x="9138544" y="17458"/>
            <a:ext cx="5478694" cy="822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5" name="Text 2"/>
          <p:cNvSpPr/>
          <p:nvPr/>
        </p:nvSpPr>
        <p:spPr>
          <a:xfrm>
            <a:off x="6215420" y="1060609"/>
            <a:ext cx="7685961" cy="1225391"/>
          </a:xfrm>
          <a:prstGeom prst="rect">
            <a:avLst/>
          </a:prstGeom>
          <a:noFill/>
          <a:ln/>
        </p:spPr>
        <p:txBody>
          <a:bodyPr wrap="square" rtlCol="0" anchor="t"/>
          <a:lstStyle/>
          <a:p>
            <a:pPr marL="0" indent="0">
              <a:lnSpc>
                <a:spcPts val="4825"/>
              </a:lnSpc>
              <a:buNone/>
            </a:pPr>
            <a:r>
              <a:rPr lang="en-US" sz="3860" u="sng" dirty="0">
                <a:solidFill>
                  <a:srgbClr val="F98AC7"/>
                </a:solidFill>
                <a:latin typeface="Lora" pitchFamily="34" charset="0"/>
                <a:ea typeface="Lora" pitchFamily="34" charset="-122"/>
                <a:cs typeface="Lora" pitchFamily="34" charset="-120"/>
              </a:rPr>
              <a:t>LAKME's Digital Presence: Microsite or Website</a:t>
            </a:r>
            <a:endParaRPr lang="en-US" sz="3860" u="sng" dirty="0"/>
          </a:p>
        </p:txBody>
      </p:sp>
      <p:sp>
        <p:nvSpPr>
          <p:cNvPr id="6" name="Shape 3"/>
          <p:cNvSpPr/>
          <p:nvPr/>
        </p:nvSpPr>
        <p:spPr>
          <a:xfrm>
            <a:off x="6215420" y="2598420"/>
            <a:ext cx="3738920" cy="2181106"/>
          </a:xfrm>
          <a:prstGeom prst="roundRect">
            <a:avLst>
              <a:gd name="adj" fmla="val 1433"/>
            </a:avLst>
          </a:prstGeom>
          <a:solidFill>
            <a:srgbClr val="444752"/>
          </a:solidFill>
          <a:ln/>
        </p:spPr>
        <p:txBody>
          <a:bodyPr/>
          <a:lstStyle/>
          <a:p>
            <a:endParaRPr lang="en-US"/>
          </a:p>
        </p:txBody>
      </p:sp>
      <p:sp>
        <p:nvSpPr>
          <p:cNvPr id="7" name="Text 4"/>
          <p:cNvSpPr/>
          <p:nvPr/>
        </p:nvSpPr>
        <p:spPr>
          <a:xfrm>
            <a:off x="6423660" y="2806660"/>
            <a:ext cx="2450783" cy="306229"/>
          </a:xfrm>
          <a:prstGeom prst="rect">
            <a:avLst/>
          </a:prstGeom>
          <a:noFill/>
          <a:ln/>
        </p:spPr>
        <p:txBody>
          <a:bodyPr wrap="none" rtlCol="0" anchor="t"/>
          <a:lstStyle/>
          <a:p>
            <a:pPr marL="0" indent="0">
              <a:lnSpc>
                <a:spcPts val="2412"/>
              </a:lnSpc>
              <a:buNone/>
            </a:pPr>
            <a:r>
              <a:rPr lang="en-US" sz="1930" u="sng" dirty="0">
                <a:solidFill>
                  <a:srgbClr val="D6E5EF"/>
                </a:solidFill>
                <a:latin typeface="Lora" pitchFamily="34" charset="0"/>
                <a:ea typeface="Lora" pitchFamily="34" charset="-122"/>
                <a:cs typeface="Lora" pitchFamily="34" charset="-120"/>
              </a:rPr>
              <a:t>Product Showcase</a:t>
            </a:r>
            <a:endParaRPr lang="en-US" sz="1930" u="sng" dirty="0"/>
          </a:p>
        </p:txBody>
      </p:sp>
      <p:sp>
        <p:nvSpPr>
          <p:cNvPr id="8" name="Text 5"/>
          <p:cNvSpPr/>
          <p:nvPr/>
        </p:nvSpPr>
        <p:spPr>
          <a:xfrm>
            <a:off x="6423660" y="3237786"/>
            <a:ext cx="3322439" cy="1333500"/>
          </a:xfrm>
          <a:prstGeom prst="rect">
            <a:avLst/>
          </a:prstGeom>
          <a:noFill/>
          <a:ln/>
        </p:spPr>
        <p:txBody>
          <a:bodyPr wrap="square" rtlCol="0" anchor="t"/>
          <a:lstStyle/>
          <a:p>
            <a:pPr marL="0" indent="0">
              <a:lnSpc>
                <a:spcPts val="2625"/>
              </a:lnSpc>
              <a:buNone/>
            </a:pPr>
            <a:r>
              <a:rPr lang="en-US" sz="1640" dirty="0">
                <a:solidFill>
                  <a:srgbClr val="D6E5EF"/>
                </a:solidFill>
                <a:latin typeface="Source Sans Pro" pitchFamily="34" charset="0"/>
                <a:ea typeface="Source Sans Pro" pitchFamily="34" charset="-122"/>
                <a:cs typeface="Source Sans Pro" pitchFamily="34" charset="-120"/>
              </a:rPr>
              <a:t>Showcase LAKME's diverse product range with high-quality images, detailed descriptions, and customer reviews.</a:t>
            </a:r>
            <a:endParaRPr lang="en-US" sz="1640" dirty="0"/>
          </a:p>
        </p:txBody>
      </p:sp>
      <p:sp>
        <p:nvSpPr>
          <p:cNvPr id="9" name="Shape 6"/>
          <p:cNvSpPr/>
          <p:nvPr/>
        </p:nvSpPr>
        <p:spPr>
          <a:xfrm>
            <a:off x="10162580" y="2598420"/>
            <a:ext cx="3738920" cy="2181106"/>
          </a:xfrm>
          <a:prstGeom prst="roundRect">
            <a:avLst>
              <a:gd name="adj" fmla="val 1433"/>
            </a:avLst>
          </a:prstGeom>
          <a:solidFill>
            <a:srgbClr val="444752"/>
          </a:solidFill>
          <a:ln/>
        </p:spPr>
        <p:txBody>
          <a:bodyPr/>
          <a:lstStyle/>
          <a:p>
            <a:endParaRPr lang="en-US"/>
          </a:p>
        </p:txBody>
      </p:sp>
      <p:sp>
        <p:nvSpPr>
          <p:cNvPr id="10" name="Text 7"/>
          <p:cNvSpPr/>
          <p:nvPr/>
        </p:nvSpPr>
        <p:spPr>
          <a:xfrm>
            <a:off x="10370820" y="2806660"/>
            <a:ext cx="2450783" cy="306229"/>
          </a:xfrm>
          <a:prstGeom prst="rect">
            <a:avLst/>
          </a:prstGeom>
          <a:noFill/>
          <a:ln/>
        </p:spPr>
        <p:txBody>
          <a:bodyPr wrap="none" rtlCol="0" anchor="t"/>
          <a:lstStyle/>
          <a:p>
            <a:pPr marL="0" indent="0">
              <a:lnSpc>
                <a:spcPts val="2412"/>
              </a:lnSpc>
              <a:buNone/>
            </a:pPr>
            <a:r>
              <a:rPr lang="en-US" sz="1930" u="sng" dirty="0">
                <a:solidFill>
                  <a:srgbClr val="D6E5EF"/>
                </a:solidFill>
                <a:latin typeface="Lora" pitchFamily="34" charset="0"/>
                <a:ea typeface="Lora" pitchFamily="34" charset="-122"/>
                <a:cs typeface="Lora" pitchFamily="34" charset="-120"/>
              </a:rPr>
              <a:t>Interactive Features</a:t>
            </a:r>
            <a:endParaRPr lang="en-US" sz="1930" u="sng" dirty="0"/>
          </a:p>
        </p:txBody>
      </p:sp>
      <p:sp>
        <p:nvSpPr>
          <p:cNvPr id="11" name="Text 8"/>
          <p:cNvSpPr/>
          <p:nvPr/>
        </p:nvSpPr>
        <p:spPr>
          <a:xfrm>
            <a:off x="10370820" y="3237786"/>
            <a:ext cx="3322439" cy="1333500"/>
          </a:xfrm>
          <a:prstGeom prst="rect">
            <a:avLst/>
          </a:prstGeom>
          <a:noFill/>
          <a:ln/>
        </p:spPr>
        <p:txBody>
          <a:bodyPr wrap="square" rtlCol="0" anchor="t"/>
          <a:lstStyle/>
          <a:p>
            <a:pPr marL="0" indent="0">
              <a:lnSpc>
                <a:spcPts val="2625"/>
              </a:lnSpc>
              <a:buNone/>
            </a:pPr>
            <a:r>
              <a:rPr lang="en-US" sz="1640" dirty="0">
                <a:solidFill>
                  <a:srgbClr val="D6E5EF"/>
                </a:solidFill>
                <a:latin typeface="Source Sans Pro" pitchFamily="34" charset="0"/>
                <a:ea typeface="Source Sans Pro" pitchFamily="34" charset="-122"/>
                <a:cs typeface="Source Sans Pro" pitchFamily="34" charset="-120"/>
              </a:rPr>
              <a:t>Include virtual try-on tools, personalized recommendations, and educational content for an engaging user experience.</a:t>
            </a:r>
            <a:endParaRPr lang="en-US" sz="1640" dirty="0"/>
          </a:p>
        </p:txBody>
      </p:sp>
      <p:sp>
        <p:nvSpPr>
          <p:cNvPr id="12" name="Shape 9"/>
          <p:cNvSpPr/>
          <p:nvPr/>
        </p:nvSpPr>
        <p:spPr>
          <a:xfrm>
            <a:off x="6215420" y="4987766"/>
            <a:ext cx="3738920" cy="2181106"/>
          </a:xfrm>
          <a:prstGeom prst="roundRect">
            <a:avLst>
              <a:gd name="adj" fmla="val 1433"/>
            </a:avLst>
          </a:prstGeom>
          <a:solidFill>
            <a:srgbClr val="444752"/>
          </a:solidFill>
          <a:ln/>
        </p:spPr>
        <p:txBody>
          <a:bodyPr/>
          <a:lstStyle/>
          <a:p>
            <a:endParaRPr lang="en-US"/>
          </a:p>
        </p:txBody>
      </p:sp>
      <p:sp>
        <p:nvSpPr>
          <p:cNvPr id="13" name="Text 10"/>
          <p:cNvSpPr/>
          <p:nvPr/>
        </p:nvSpPr>
        <p:spPr>
          <a:xfrm>
            <a:off x="6423660" y="5196007"/>
            <a:ext cx="2816185" cy="306229"/>
          </a:xfrm>
          <a:prstGeom prst="rect">
            <a:avLst/>
          </a:prstGeom>
          <a:noFill/>
          <a:ln/>
        </p:spPr>
        <p:txBody>
          <a:bodyPr wrap="none" rtlCol="0" anchor="t"/>
          <a:lstStyle/>
          <a:p>
            <a:pPr marL="0" indent="0">
              <a:lnSpc>
                <a:spcPts val="2412"/>
              </a:lnSpc>
              <a:buNone/>
            </a:pPr>
            <a:r>
              <a:rPr lang="en-US" sz="1930" u="sng" dirty="0">
                <a:solidFill>
                  <a:srgbClr val="D6E5EF"/>
                </a:solidFill>
                <a:latin typeface="Lora" pitchFamily="34" charset="0"/>
                <a:ea typeface="Lora" pitchFamily="34" charset="-122"/>
                <a:cs typeface="Lora" pitchFamily="34" charset="-120"/>
              </a:rPr>
              <a:t>E-commerce Integration</a:t>
            </a:r>
            <a:endParaRPr lang="en-US" sz="1930" u="sng" dirty="0"/>
          </a:p>
        </p:txBody>
      </p:sp>
      <p:sp>
        <p:nvSpPr>
          <p:cNvPr id="14" name="Text 11"/>
          <p:cNvSpPr/>
          <p:nvPr/>
        </p:nvSpPr>
        <p:spPr>
          <a:xfrm>
            <a:off x="6423660" y="5627132"/>
            <a:ext cx="3322439" cy="1333500"/>
          </a:xfrm>
          <a:prstGeom prst="rect">
            <a:avLst/>
          </a:prstGeom>
          <a:noFill/>
          <a:ln/>
        </p:spPr>
        <p:txBody>
          <a:bodyPr wrap="square" rtlCol="0" anchor="t"/>
          <a:lstStyle/>
          <a:p>
            <a:pPr marL="0" indent="0">
              <a:lnSpc>
                <a:spcPts val="2625"/>
              </a:lnSpc>
              <a:buNone/>
            </a:pPr>
            <a:r>
              <a:rPr lang="en-US" sz="1640" dirty="0">
                <a:solidFill>
                  <a:srgbClr val="D6E5EF"/>
                </a:solidFill>
                <a:latin typeface="Source Sans Pro" pitchFamily="34" charset="0"/>
                <a:ea typeface="Source Sans Pro" pitchFamily="34" charset="-122"/>
                <a:cs typeface="Source Sans Pro" pitchFamily="34" charset="-120"/>
              </a:rPr>
              <a:t>Allow customers to easily purchase LAKME products directly from the website, providing a convenient shopping experience.</a:t>
            </a:r>
            <a:endParaRPr lang="en-US" sz="1640" dirty="0"/>
          </a:p>
        </p:txBody>
      </p:sp>
      <p:sp>
        <p:nvSpPr>
          <p:cNvPr id="15" name="Shape 12"/>
          <p:cNvSpPr/>
          <p:nvPr/>
        </p:nvSpPr>
        <p:spPr>
          <a:xfrm>
            <a:off x="10162580" y="4987766"/>
            <a:ext cx="3738920" cy="2181106"/>
          </a:xfrm>
          <a:prstGeom prst="roundRect">
            <a:avLst>
              <a:gd name="adj" fmla="val 1433"/>
            </a:avLst>
          </a:prstGeom>
          <a:solidFill>
            <a:srgbClr val="444752"/>
          </a:solidFill>
          <a:ln/>
        </p:spPr>
        <p:txBody>
          <a:bodyPr/>
          <a:lstStyle/>
          <a:p>
            <a:endParaRPr lang="en-US"/>
          </a:p>
        </p:txBody>
      </p:sp>
      <p:sp>
        <p:nvSpPr>
          <p:cNvPr id="16" name="Text 13"/>
          <p:cNvSpPr/>
          <p:nvPr/>
        </p:nvSpPr>
        <p:spPr>
          <a:xfrm>
            <a:off x="10370820" y="5196007"/>
            <a:ext cx="2450783" cy="306229"/>
          </a:xfrm>
          <a:prstGeom prst="rect">
            <a:avLst/>
          </a:prstGeom>
          <a:noFill/>
          <a:ln/>
        </p:spPr>
        <p:txBody>
          <a:bodyPr wrap="none" rtlCol="0" anchor="t"/>
          <a:lstStyle/>
          <a:p>
            <a:pPr marL="0" indent="0">
              <a:lnSpc>
                <a:spcPts val="2412"/>
              </a:lnSpc>
              <a:buNone/>
            </a:pPr>
            <a:r>
              <a:rPr lang="en-US" sz="1930" u="sng" dirty="0">
                <a:solidFill>
                  <a:srgbClr val="D6E5EF"/>
                </a:solidFill>
                <a:latin typeface="Lora" pitchFamily="34" charset="0"/>
                <a:ea typeface="Lora" pitchFamily="34" charset="-122"/>
                <a:cs typeface="Lora" pitchFamily="34" charset="-120"/>
              </a:rPr>
              <a:t>Blog and Content</a:t>
            </a:r>
            <a:endParaRPr lang="en-US" sz="1930" u="sng" dirty="0"/>
          </a:p>
        </p:txBody>
      </p:sp>
      <p:sp>
        <p:nvSpPr>
          <p:cNvPr id="17" name="Text 14"/>
          <p:cNvSpPr/>
          <p:nvPr/>
        </p:nvSpPr>
        <p:spPr>
          <a:xfrm>
            <a:off x="10370820" y="5627132"/>
            <a:ext cx="3322439" cy="1333500"/>
          </a:xfrm>
          <a:prstGeom prst="rect">
            <a:avLst/>
          </a:prstGeom>
          <a:noFill/>
          <a:ln/>
        </p:spPr>
        <p:txBody>
          <a:bodyPr wrap="square" rtlCol="0" anchor="t"/>
          <a:lstStyle/>
          <a:p>
            <a:pPr marL="0" indent="0">
              <a:lnSpc>
                <a:spcPts val="2625"/>
              </a:lnSpc>
              <a:buNone/>
            </a:pPr>
            <a:r>
              <a:rPr lang="en-US" sz="1640" dirty="0">
                <a:solidFill>
                  <a:srgbClr val="D6E5EF"/>
                </a:solidFill>
                <a:latin typeface="Source Sans Pro" pitchFamily="34" charset="0"/>
                <a:ea typeface="Source Sans Pro" pitchFamily="34" charset="-122"/>
                <a:cs typeface="Source Sans Pro" pitchFamily="34" charset="-120"/>
              </a:rPr>
              <a:t>Regularly publish blog posts on beauty tips, product reviews, and industry trends to engage the target audience.</a:t>
            </a:r>
            <a:endParaRPr lang="en-US" sz="1640" dirty="0"/>
          </a:p>
        </p:txBody>
      </p:sp>
      <p:pic>
        <p:nvPicPr>
          <p:cNvPr id="22" name="Picture 21">
            <a:extLst>
              <a:ext uri="{FF2B5EF4-FFF2-40B4-BE49-F238E27FC236}">
                <a16:creationId xmlns:a16="http://schemas.microsoft.com/office/drawing/2014/main" id="{79F6FB0C-C50E-423C-682E-DCD70F2C2490}"/>
              </a:ext>
            </a:extLst>
          </p:cNvPr>
          <p:cNvPicPr>
            <a:picLocks noChangeAspect="1"/>
          </p:cNvPicPr>
          <p:nvPr/>
        </p:nvPicPr>
        <p:blipFill rotWithShape="1">
          <a:blip r:embed="rId3"/>
          <a:srcRect l="-203" t="34844" r="33256" b="-590"/>
          <a:stretch/>
        </p:blipFill>
        <p:spPr>
          <a:xfrm>
            <a:off x="557020" y="914786"/>
            <a:ext cx="5246852" cy="3143636"/>
          </a:xfrm>
          <a:prstGeom prst="rect">
            <a:avLst/>
          </a:prstGeom>
          <a:ln>
            <a:noFill/>
          </a:ln>
          <a:effectLst>
            <a:softEdge rad="112500"/>
          </a:effectLst>
        </p:spPr>
      </p:pic>
      <p:pic>
        <p:nvPicPr>
          <p:cNvPr id="18" name="Picture 17">
            <a:extLst>
              <a:ext uri="{FF2B5EF4-FFF2-40B4-BE49-F238E27FC236}">
                <a16:creationId xmlns:a16="http://schemas.microsoft.com/office/drawing/2014/main" id="{4E108203-E75F-7A0E-3CBA-B92F7CADC028}"/>
              </a:ext>
            </a:extLst>
          </p:cNvPr>
          <p:cNvPicPr>
            <a:picLocks noChangeAspect="1"/>
          </p:cNvPicPr>
          <p:nvPr/>
        </p:nvPicPr>
        <p:blipFill>
          <a:blip r:embed="rId4"/>
          <a:stretch>
            <a:fillRect/>
          </a:stretch>
        </p:blipFill>
        <p:spPr>
          <a:xfrm>
            <a:off x="575514" y="4401708"/>
            <a:ext cx="5133651" cy="2913106"/>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23305" y="872371"/>
            <a:ext cx="7280315" cy="607814"/>
          </a:xfrm>
          <a:prstGeom prst="rect">
            <a:avLst/>
          </a:prstGeom>
          <a:noFill/>
          <a:ln/>
        </p:spPr>
        <p:txBody>
          <a:bodyPr wrap="none" rtlCol="0" anchor="t"/>
          <a:lstStyle/>
          <a:p>
            <a:pPr marL="0" indent="0">
              <a:lnSpc>
                <a:spcPts val="4786"/>
              </a:lnSpc>
              <a:buNone/>
            </a:pPr>
            <a:r>
              <a:rPr lang="en-US" sz="3829" u="sng" dirty="0">
                <a:solidFill>
                  <a:srgbClr val="F98AC7"/>
                </a:solidFill>
                <a:latin typeface="Lora" pitchFamily="34" charset="0"/>
                <a:ea typeface="Lora" pitchFamily="34" charset="-122"/>
                <a:cs typeface="Lora" pitchFamily="34" charset="-120"/>
              </a:rPr>
              <a:t>LAKME's Social Media Platforms</a:t>
            </a:r>
            <a:endParaRPr lang="en-US" sz="3829" u="sng" dirty="0"/>
          </a:p>
        </p:txBody>
      </p:sp>
      <p:pic>
        <p:nvPicPr>
          <p:cNvPr id="6" name="Image 1" descr="preencoded.png"/>
          <p:cNvPicPr>
            <a:picLocks noChangeAspect="1"/>
          </p:cNvPicPr>
          <p:nvPr/>
        </p:nvPicPr>
        <p:blipFill>
          <a:blip r:embed="rId4"/>
          <a:stretch>
            <a:fillRect/>
          </a:stretch>
        </p:blipFill>
        <p:spPr>
          <a:xfrm>
            <a:off x="723305" y="1790105"/>
            <a:ext cx="516612" cy="516612"/>
          </a:xfrm>
          <a:prstGeom prst="rect">
            <a:avLst/>
          </a:prstGeom>
        </p:spPr>
      </p:pic>
      <p:sp>
        <p:nvSpPr>
          <p:cNvPr id="7" name="Text 3"/>
          <p:cNvSpPr/>
          <p:nvPr/>
        </p:nvSpPr>
        <p:spPr>
          <a:xfrm>
            <a:off x="723305" y="2513290"/>
            <a:ext cx="2431256" cy="303848"/>
          </a:xfrm>
          <a:prstGeom prst="rect">
            <a:avLst/>
          </a:prstGeom>
          <a:noFill/>
          <a:ln/>
        </p:spPr>
        <p:txBody>
          <a:bodyPr wrap="none" rtlCol="0" anchor="t"/>
          <a:lstStyle/>
          <a:p>
            <a:pPr marL="0" indent="0" algn="l">
              <a:lnSpc>
                <a:spcPts val="2393"/>
              </a:lnSpc>
              <a:buNone/>
            </a:pPr>
            <a:r>
              <a:rPr lang="en-US" sz="1914" dirty="0">
                <a:solidFill>
                  <a:srgbClr val="D6E5EF"/>
                </a:solidFill>
                <a:latin typeface="Lora" pitchFamily="34" charset="0"/>
                <a:ea typeface="Lora" pitchFamily="34" charset="-122"/>
                <a:cs typeface="Lora" pitchFamily="34" charset="-120"/>
              </a:rPr>
              <a:t>Facebook</a:t>
            </a:r>
            <a:endParaRPr lang="en-US" sz="1914" dirty="0"/>
          </a:p>
        </p:txBody>
      </p:sp>
      <p:sp>
        <p:nvSpPr>
          <p:cNvPr id="8" name="Text 4"/>
          <p:cNvSpPr/>
          <p:nvPr/>
        </p:nvSpPr>
        <p:spPr>
          <a:xfrm>
            <a:off x="723305" y="2941082"/>
            <a:ext cx="3693676" cy="991910"/>
          </a:xfrm>
          <a:prstGeom prst="rect">
            <a:avLst/>
          </a:prstGeom>
          <a:noFill/>
          <a:ln/>
        </p:spPr>
        <p:txBody>
          <a:bodyPr wrap="square" rtlCol="0" anchor="t"/>
          <a:lstStyle/>
          <a:p>
            <a:pPr marL="0" indent="0" algn="l">
              <a:lnSpc>
                <a:spcPts val="2604"/>
              </a:lnSpc>
              <a:buNone/>
            </a:pPr>
            <a:r>
              <a:rPr lang="en-US" sz="1627" dirty="0">
                <a:solidFill>
                  <a:srgbClr val="D6E5EF"/>
                </a:solidFill>
                <a:latin typeface="Source Sans Pro" pitchFamily="34" charset="0"/>
                <a:ea typeface="Source Sans Pro" pitchFamily="34" charset="-122"/>
                <a:cs typeface="Source Sans Pro" pitchFamily="34" charset="-120"/>
              </a:rPr>
              <a:t>Focus on sharing engaging content, running contests, and interacting with customers.</a:t>
            </a:r>
            <a:endParaRPr lang="en-US" sz="1627" dirty="0"/>
          </a:p>
        </p:txBody>
      </p:sp>
      <p:pic>
        <p:nvPicPr>
          <p:cNvPr id="9" name="Image 2" descr="preencoded.png"/>
          <p:cNvPicPr>
            <a:picLocks noChangeAspect="1"/>
          </p:cNvPicPr>
          <p:nvPr/>
        </p:nvPicPr>
        <p:blipFill>
          <a:blip r:embed="rId5"/>
          <a:stretch>
            <a:fillRect/>
          </a:stretch>
        </p:blipFill>
        <p:spPr>
          <a:xfrm>
            <a:off x="4726900" y="1790105"/>
            <a:ext cx="516612" cy="516612"/>
          </a:xfrm>
          <a:prstGeom prst="rect">
            <a:avLst/>
          </a:prstGeom>
        </p:spPr>
      </p:pic>
      <p:sp>
        <p:nvSpPr>
          <p:cNvPr id="10" name="Text 5"/>
          <p:cNvSpPr/>
          <p:nvPr/>
        </p:nvSpPr>
        <p:spPr>
          <a:xfrm>
            <a:off x="4726900" y="2513290"/>
            <a:ext cx="2431256" cy="303848"/>
          </a:xfrm>
          <a:prstGeom prst="rect">
            <a:avLst/>
          </a:prstGeom>
          <a:noFill/>
          <a:ln/>
        </p:spPr>
        <p:txBody>
          <a:bodyPr wrap="none" rtlCol="0" anchor="t"/>
          <a:lstStyle/>
          <a:p>
            <a:pPr marL="0" indent="0" algn="l">
              <a:lnSpc>
                <a:spcPts val="2393"/>
              </a:lnSpc>
              <a:buNone/>
            </a:pPr>
            <a:r>
              <a:rPr lang="en-US" sz="1914" dirty="0">
                <a:solidFill>
                  <a:srgbClr val="D6E5EF"/>
                </a:solidFill>
                <a:latin typeface="Lora" pitchFamily="34" charset="0"/>
                <a:ea typeface="Lora" pitchFamily="34" charset="-122"/>
                <a:cs typeface="Lora" pitchFamily="34" charset="-120"/>
              </a:rPr>
              <a:t>Instagram</a:t>
            </a:r>
            <a:endParaRPr lang="en-US" sz="1914" dirty="0"/>
          </a:p>
        </p:txBody>
      </p:sp>
      <p:sp>
        <p:nvSpPr>
          <p:cNvPr id="11" name="Text 6"/>
          <p:cNvSpPr/>
          <p:nvPr/>
        </p:nvSpPr>
        <p:spPr>
          <a:xfrm>
            <a:off x="4726900" y="2941082"/>
            <a:ext cx="3693795" cy="1322546"/>
          </a:xfrm>
          <a:prstGeom prst="rect">
            <a:avLst/>
          </a:prstGeom>
          <a:noFill/>
          <a:ln/>
        </p:spPr>
        <p:txBody>
          <a:bodyPr wrap="square" rtlCol="0" anchor="t"/>
          <a:lstStyle/>
          <a:p>
            <a:pPr marL="0" indent="0" algn="l">
              <a:lnSpc>
                <a:spcPts val="2604"/>
              </a:lnSpc>
              <a:buNone/>
            </a:pPr>
            <a:r>
              <a:rPr lang="en-US" sz="1627" dirty="0">
                <a:solidFill>
                  <a:srgbClr val="D6E5EF"/>
                </a:solidFill>
                <a:latin typeface="Source Sans Pro" pitchFamily="34" charset="0"/>
                <a:ea typeface="Source Sans Pro" pitchFamily="34" charset="-122"/>
                <a:cs typeface="Source Sans Pro" pitchFamily="34" charset="-120"/>
              </a:rPr>
              <a:t>Utilize high-quality visuals, behind-the-scenes content, and influencer collaborations to connect with the target audience.</a:t>
            </a:r>
            <a:endParaRPr lang="en-US" sz="1627" dirty="0"/>
          </a:p>
        </p:txBody>
      </p:sp>
      <p:pic>
        <p:nvPicPr>
          <p:cNvPr id="12" name="Image 3" descr="preencoded.png"/>
          <p:cNvPicPr>
            <a:picLocks noChangeAspect="1"/>
          </p:cNvPicPr>
          <p:nvPr/>
        </p:nvPicPr>
        <p:blipFill>
          <a:blip r:embed="rId6"/>
          <a:stretch>
            <a:fillRect/>
          </a:stretch>
        </p:blipFill>
        <p:spPr>
          <a:xfrm>
            <a:off x="723305" y="4883587"/>
            <a:ext cx="516612" cy="516612"/>
          </a:xfrm>
          <a:prstGeom prst="rect">
            <a:avLst/>
          </a:prstGeom>
        </p:spPr>
      </p:pic>
      <p:sp>
        <p:nvSpPr>
          <p:cNvPr id="13" name="Text 7"/>
          <p:cNvSpPr/>
          <p:nvPr/>
        </p:nvSpPr>
        <p:spPr>
          <a:xfrm>
            <a:off x="723305" y="5606772"/>
            <a:ext cx="2431256" cy="303848"/>
          </a:xfrm>
          <a:prstGeom prst="rect">
            <a:avLst/>
          </a:prstGeom>
          <a:noFill/>
          <a:ln/>
        </p:spPr>
        <p:txBody>
          <a:bodyPr wrap="none" rtlCol="0" anchor="t"/>
          <a:lstStyle/>
          <a:p>
            <a:pPr marL="0" indent="0" algn="l">
              <a:lnSpc>
                <a:spcPts val="2393"/>
              </a:lnSpc>
              <a:buNone/>
            </a:pPr>
            <a:r>
              <a:rPr lang="en-US" sz="1914" dirty="0">
                <a:solidFill>
                  <a:srgbClr val="D6E5EF"/>
                </a:solidFill>
                <a:latin typeface="Lora" pitchFamily="34" charset="0"/>
                <a:ea typeface="Lora" pitchFamily="34" charset="-122"/>
                <a:cs typeface="Lora" pitchFamily="34" charset="-120"/>
              </a:rPr>
              <a:t>YouTube</a:t>
            </a:r>
            <a:endParaRPr lang="en-US" sz="1914" dirty="0"/>
          </a:p>
        </p:txBody>
      </p:sp>
      <p:sp>
        <p:nvSpPr>
          <p:cNvPr id="14" name="Text 8"/>
          <p:cNvSpPr/>
          <p:nvPr/>
        </p:nvSpPr>
        <p:spPr>
          <a:xfrm>
            <a:off x="723305" y="6034564"/>
            <a:ext cx="3693676" cy="1322546"/>
          </a:xfrm>
          <a:prstGeom prst="rect">
            <a:avLst/>
          </a:prstGeom>
          <a:noFill/>
          <a:ln/>
        </p:spPr>
        <p:txBody>
          <a:bodyPr wrap="square" rtlCol="0" anchor="t"/>
          <a:lstStyle/>
          <a:p>
            <a:pPr marL="0" indent="0" algn="l">
              <a:lnSpc>
                <a:spcPts val="2604"/>
              </a:lnSpc>
              <a:buNone/>
            </a:pPr>
            <a:r>
              <a:rPr lang="en-US" sz="1627" dirty="0">
                <a:solidFill>
                  <a:srgbClr val="D6E5EF"/>
                </a:solidFill>
                <a:latin typeface="Source Sans Pro" pitchFamily="34" charset="0"/>
                <a:ea typeface="Source Sans Pro" pitchFamily="34" charset="-122"/>
                <a:cs typeface="Source Sans Pro" pitchFamily="34" charset="-120"/>
              </a:rPr>
              <a:t>Create informative videos, product tutorials, and behind-the-scenes content to engage viewers and build brand awareness.</a:t>
            </a:r>
            <a:endParaRPr lang="en-US" sz="1627" dirty="0"/>
          </a:p>
        </p:txBody>
      </p:sp>
      <p:pic>
        <p:nvPicPr>
          <p:cNvPr id="15" name="Image 4" descr="preencoded.png"/>
          <p:cNvPicPr>
            <a:picLocks noChangeAspect="1"/>
          </p:cNvPicPr>
          <p:nvPr/>
        </p:nvPicPr>
        <p:blipFill>
          <a:blip r:embed="rId7"/>
          <a:stretch>
            <a:fillRect/>
          </a:stretch>
        </p:blipFill>
        <p:spPr>
          <a:xfrm>
            <a:off x="4726900" y="4883587"/>
            <a:ext cx="516612" cy="516612"/>
          </a:xfrm>
          <a:prstGeom prst="rect">
            <a:avLst/>
          </a:prstGeom>
        </p:spPr>
      </p:pic>
      <p:sp>
        <p:nvSpPr>
          <p:cNvPr id="16" name="Text 9"/>
          <p:cNvSpPr/>
          <p:nvPr/>
        </p:nvSpPr>
        <p:spPr>
          <a:xfrm>
            <a:off x="4726900" y="5606772"/>
            <a:ext cx="2431256" cy="303848"/>
          </a:xfrm>
          <a:prstGeom prst="rect">
            <a:avLst/>
          </a:prstGeom>
          <a:noFill/>
          <a:ln/>
        </p:spPr>
        <p:txBody>
          <a:bodyPr wrap="none" rtlCol="0" anchor="t"/>
          <a:lstStyle/>
          <a:p>
            <a:pPr marL="0" indent="0" algn="l">
              <a:lnSpc>
                <a:spcPts val="2393"/>
              </a:lnSpc>
              <a:buNone/>
            </a:pPr>
            <a:r>
              <a:rPr lang="en-US" sz="1914" dirty="0">
                <a:solidFill>
                  <a:srgbClr val="D6E5EF"/>
                </a:solidFill>
                <a:latin typeface="Lora" pitchFamily="34" charset="0"/>
                <a:ea typeface="Lora" pitchFamily="34" charset="-122"/>
                <a:cs typeface="Lora" pitchFamily="34" charset="-120"/>
              </a:rPr>
              <a:t>Twitter</a:t>
            </a:r>
            <a:endParaRPr lang="en-US" sz="1914" dirty="0"/>
          </a:p>
        </p:txBody>
      </p:sp>
      <p:sp>
        <p:nvSpPr>
          <p:cNvPr id="17" name="Text 10"/>
          <p:cNvSpPr/>
          <p:nvPr/>
        </p:nvSpPr>
        <p:spPr>
          <a:xfrm>
            <a:off x="4726900" y="6034564"/>
            <a:ext cx="3693795" cy="991910"/>
          </a:xfrm>
          <a:prstGeom prst="rect">
            <a:avLst/>
          </a:prstGeom>
          <a:noFill/>
          <a:ln/>
        </p:spPr>
        <p:txBody>
          <a:bodyPr wrap="square" rtlCol="0" anchor="t"/>
          <a:lstStyle/>
          <a:p>
            <a:pPr marL="0" indent="0" algn="l">
              <a:lnSpc>
                <a:spcPts val="2604"/>
              </a:lnSpc>
              <a:buNone/>
            </a:pPr>
            <a:r>
              <a:rPr lang="en-US" sz="1627" dirty="0">
                <a:solidFill>
                  <a:srgbClr val="D6E5EF"/>
                </a:solidFill>
                <a:latin typeface="Source Sans Pro" pitchFamily="34" charset="0"/>
                <a:ea typeface="Source Sans Pro" pitchFamily="34" charset="-122"/>
                <a:cs typeface="Source Sans Pro" pitchFamily="34" charset="-120"/>
              </a:rPr>
              <a:t>Stay current with beauty trends, respond to customer inquiries, and participate in industry discussions.</a:t>
            </a:r>
            <a:endParaRPr lang="en-US" sz="1627" dirty="0"/>
          </a:p>
        </p:txBody>
      </p:sp>
      <p:pic>
        <p:nvPicPr>
          <p:cNvPr id="20" name="Picture 19" descr="A screenshot of a computer&#10;&#10;Description automatically generated">
            <a:extLst>
              <a:ext uri="{FF2B5EF4-FFF2-40B4-BE49-F238E27FC236}">
                <a16:creationId xmlns:a16="http://schemas.microsoft.com/office/drawing/2014/main" id="{E14F8A40-13FD-0300-970D-3F054A640F00}"/>
              </a:ext>
            </a:extLst>
          </p:cNvPr>
          <p:cNvPicPr>
            <a:picLocks noChangeAspect="1"/>
          </p:cNvPicPr>
          <p:nvPr/>
        </p:nvPicPr>
        <p:blipFill rotWithShape="1">
          <a:blip r:embed="rId8"/>
          <a:srcRect t="20925" r="2741" b="13348"/>
          <a:stretch/>
        </p:blipFill>
        <p:spPr>
          <a:xfrm>
            <a:off x="9329627" y="872371"/>
            <a:ext cx="5110857" cy="4618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5" name="Text 2"/>
          <p:cNvSpPr/>
          <p:nvPr/>
        </p:nvSpPr>
        <p:spPr>
          <a:xfrm>
            <a:off x="591383" y="787837"/>
            <a:ext cx="7961233" cy="993696"/>
          </a:xfrm>
          <a:prstGeom prst="rect">
            <a:avLst/>
          </a:prstGeom>
          <a:noFill/>
          <a:ln/>
        </p:spPr>
        <p:txBody>
          <a:bodyPr wrap="square" rtlCol="0" anchor="t"/>
          <a:lstStyle/>
          <a:p>
            <a:pPr marL="0" indent="0">
              <a:lnSpc>
                <a:spcPts val="3913"/>
              </a:lnSpc>
              <a:buNone/>
            </a:pPr>
            <a:r>
              <a:rPr lang="en-US" sz="3131" u="sng" dirty="0">
                <a:solidFill>
                  <a:srgbClr val="F98AC7"/>
                </a:solidFill>
                <a:latin typeface="Lora" pitchFamily="34" charset="0"/>
                <a:ea typeface="Lora" pitchFamily="34" charset="-122"/>
                <a:cs typeface="Lora" pitchFamily="34" charset="-120"/>
              </a:rPr>
              <a:t>LAKME's Digital Marketing Budget Allocation and Calendar</a:t>
            </a:r>
            <a:endParaRPr lang="en-US" sz="3131" u="sng" dirty="0"/>
          </a:p>
        </p:txBody>
      </p:sp>
      <p:pic>
        <p:nvPicPr>
          <p:cNvPr id="6" name="Image 1" descr="preencoded.png"/>
          <p:cNvPicPr>
            <a:picLocks noChangeAspect="1"/>
          </p:cNvPicPr>
          <p:nvPr/>
        </p:nvPicPr>
        <p:blipFill>
          <a:blip r:embed="rId5"/>
          <a:stretch>
            <a:fillRect/>
          </a:stretch>
        </p:blipFill>
        <p:spPr>
          <a:xfrm>
            <a:off x="591383" y="2034897"/>
            <a:ext cx="844868" cy="1351717"/>
          </a:xfrm>
          <a:prstGeom prst="rect">
            <a:avLst/>
          </a:prstGeom>
        </p:spPr>
      </p:pic>
      <p:sp>
        <p:nvSpPr>
          <p:cNvPr id="7" name="Text 3"/>
          <p:cNvSpPr/>
          <p:nvPr/>
        </p:nvSpPr>
        <p:spPr>
          <a:xfrm>
            <a:off x="1689616" y="2203847"/>
            <a:ext cx="1987868" cy="248483"/>
          </a:xfrm>
          <a:prstGeom prst="rect">
            <a:avLst/>
          </a:prstGeom>
          <a:noFill/>
          <a:ln/>
        </p:spPr>
        <p:txBody>
          <a:bodyPr wrap="none" rtlCol="0" anchor="t"/>
          <a:lstStyle/>
          <a:p>
            <a:pPr marL="0" indent="0" algn="l">
              <a:lnSpc>
                <a:spcPts val="1957"/>
              </a:lnSpc>
              <a:buNone/>
            </a:pPr>
            <a:r>
              <a:rPr lang="en-US" sz="1565" dirty="0">
                <a:solidFill>
                  <a:srgbClr val="D6E5EF"/>
                </a:solidFill>
                <a:latin typeface="Lora" pitchFamily="34" charset="0"/>
                <a:ea typeface="Lora" pitchFamily="34" charset="-122"/>
                <a:cs typeface="Lora" pitchFamily="34" charset="-120"/>
              </a:rPr>
              <a:t>Q1</a:t>
            </a:r>
            <a:endParaRPr lang="en-US" sz="1565" dirty="0"/>
          </a:p>
        </p:txBody>
      </p:sp>
      <p:sp>
        <p:nvSpPr>
          <p:cNvPr id="8" name="Text 4"/>
          <p:cNvSpPr/>
          <p:nvPr/>
        </p:nvSpPr>
        <p:spPr>
          <a:xfrm>
            <a:off x="1689616" y="2553652"/>
            <a:ext cx="6863001" cy="540544"/>
          </a:xfrm>
          <a:prstGeom prst="rect">
            <a:avLst/>
          </a:prstGeom>
          <a:noFill/>
          <a:ln/>
        </p:spPr>
        <p:txBody>
          <a:bodyPr wrap="square" rtlCol="0" anchor="t"/>
          <a:lstStyle/>
          <a:p>
            <a:pPr marL="0" indent="0" algn="l">
              <a:lnSpc>
                <a:spcPts val="2129"/>
              </a:lnSpc>
              <a:buNone/>
            </a:pPr>
            <a:r>
              <a:rPr lang="en-US" sz="1331" dirty="0">
                <a:solidFill>
                  <a:srgbClr val="D6E5EF"/>
                </a:solidFill>
                <a:latin typeface="Source Sans Pro" pitchFamily="34" charset="0"/>
                <a:ea typeface="Source Sans Pro" pitchFamily="34" charset="-122"/>
                <a:cs typeface="Source Sans Pro" pitchFamily="34" charset="-120"/>
              </a:rPr>
              <a:t>Focus on launching new products, promoting seasonal collections, and increasing brand awareness.</a:t>
            </a:r>
            <a:endParaRPr lang="en-US" sz="1331" dirty="0"/>
          </a:p>
        </p:txBody>
      </p:sp>
      <p:pic>
        <p:nvPicPr>
          <p:cNvPr id="9" name="Image 2" descr="preencoded.png"/>
          <p:cNvPicPr>
            <a:picLocks noChangeAspect="1"/>
          </p:cNvPicPr>
          <p:nvPr/>
        </p:nvPicPr>
        <p:blipFill>
          <a:blip r:embed="rId6"/>
          <a:stretch>
            <a:fillRect/>
          </a:stretch>
        </p:blipFill>
        <p:spPr>
          <a:xfrm>
            <a:off x="591383" y="3386614"/>
            <a:ext cx="844868" cy="1351717"/>
          </a:xfrm>
          <a:prstGeom prst="rect">
            <a:avLst/>
          </a:prstGeom>
        </p:spPr>
      </p:pic>
      <p:sp>
        <p:nvSpPr>
          <p:cNvPr id="10" name="Text 5"/>
          <p:cNvSpPr/>
          <p:nvPr/>
        </p:nvSpPr>
        <p:spPr>
          <a:xfrm>
            <a:off x="1689616" y="3555563"/>
            <a:ext cx="1987868" cy="248483"/>
          </a:xfrm>
          <a:prstGeom prst="rect">
            <a:avLst/>
          </a:prstGeom>
          <a:noFill/>
          <a:ln/>
        </p:spPr>
        <p:txBody>
          <a:bodyPr wrap="none" rtlCol="0" anchor="t"/>
          <a:lstStyle/>
          <a:p>
            <a:pPr marL="0" indent="0" algn="l">
              <a:lnSpc>
                <a:spcPts val="1957"/>
              </a:lnSpc>
              <a:buNone/>
            </a:pPr>
            <a:r>
              <a:rPr lang="en-US" sz="1565" dirty="0">
                <a:solidFill>
                  <a:srgbClr val="D6E5EF"/>
                </a:solidFill>
                <a:latin typeface="Lora" pitchFamily="34" charset="0"/>
                <a:ea typeface="Lora" pitchFamily="34" charset="-122"/>
                <a:cs typeface="Lora" pitchFamily="34" charset="-120"/>
              </a:rPr>
              <a:t>Q2</a:t>
            </a:r>
            <a:endParaRPr lang="en-US" sz="1565" dirty="0"/>
          </a:p>
        </p:txBody>
      </p:sp>
      <p:sp>
        <p:nvSpPr>
          <p:cNvPr id="11" name="Text 6"/>
          <p:cNvSpPr/>
          <p:nvPr/>
        </p:nvSpPr>
        <p:spPr>
          <a:xfrm>
            <a:off x="1689616" y="3905369"/>
            <a:ext cx="6863001" cy="270272"/>
          </a:xfrm>
          <a:prstGeom prst="rect">
            <a:avLst/>
          </a:prstGeom>
          <a:noFill/>
          <a:ln/>
        </p:spPr>
        <p:txBody>
          <a:bodyPr wrap="none" rtlCol="0" anchor="t"/>
          <a:lstStyle/>
          <a:p>
            <a:pPr marL="0" indent="0" algn="l">
              <a:lnSpc>
                <a:spcPts val="2129"/>
              </a:lnSpc>
              <a:buNone/>
            </a:pPr>
            <a:r>
              <a:rPr lang="en-US" sz="1331" dirty="0">
                <a:solidFill>
                  <a:srgbClr val="D6E5EF"/>
                </a:solidFill>
                <a:latin typeface="Source Sans Pro" pitchFamily="34" charset="0"/>
                <a:ea typeface="Source Sans Pro" pitchFamily="34" charset="-122"/>
                <a:cs typeface="Source Sans Pro" pitchFamily="34" charset="-120"/>
              </a:rPr>
              <a:t>Emphasize influencer marketing, social media campaigns, and paid advertising to drive sales.</a:t>
            </a:r>
            <a:endParaRPr lang="en-US" sz="1331" dirty="0"/>
          </a:p>
        </p:txBody>
      </p:sp>
      <p:pic>
        <p:nvPicPr>
          <p:cNvPr id="12" name="Image 3" descr="preencoded.png"/>
          <p:cNvPicPr>
            <a:picLocks noChangeAspect="1"/>
          </p:cNvPicPr>
          <p:nvPr/>
        </p:nvPicPr>
        <p:blipFill>
          <a:blip r:embed="rId7"/>
          <a:stretch>
            <a:fillRect/>
          </a:stretch>
        </p:blipFill>
        <p:spPr>
          <a:xfrm>
            <a:off x="591383" y="4738330"/>
            <a:ext cx="844868" cy="1351717"/>
          </a:xfrm>
          <a:prstGeom prst="rect">
            <a:avLst/>
          </a:prstGeom>
        </p:spPr>
      </p:pic>
      <p:sp>
        <p:nvSpPr>
          <p:cNvPr id="13" name="Text 7"/>
          <p:cNvSpPr/>
          <p:nvPr/>
        </p:nvSpPr>
        <p:spPr>
          <a:xfrm>
            <a:off x="1689616" y="4907280"/>
            <a:ext cx="1987868" cy="248483"/>
          </a:xfrm>
          <a:prstGeom prst="rect">
            <a:avLst/>
          </a:prstGeom>
          <a:noFill/>
          <a:ln/>
        </p:spPr>
        <p:txBody>
          <a:bodyPr wrap="none" rtlCol="0" anchor="t"/>
          <a:lstStyle/>
          <a:p>
            <a:pPr marL="0" indent="0" algn="l">
              <a:lnSpc>
                <a:spcPts val="1957"/>
              </a:lnSpc>
              <a:buNone/>
            </a:pPr>
            <a:r>
              <a:rPr lang="en-US" sz="1565" dirty="0">
                <a:solidFill>
                  <a:srgbClr val="D6E5EF"/>
                </a:solidFill>
                <a:latin typeface="Lora" pitchFamily="34" charset="0"/>
                <a:ea typeface="Lora" pitchFamily="34" charset="-122"/>
                <a:cs typeface="Lora" pitchFamily="34" charset="-120"/>
              </a:rPr>
              <a:t>Q3</a:t>
            </a:r>
            <a:endParaRPr lang="en-US" sz="1565" dirty="0"/>
          </a:p>
        </p:txBody>
      </p:sp>
      <p:sp>
        <p:nvSpPr>
          <p:cNvPr id="14" name="Text 8"/>
          <p:cNvSpPr/>
          <p:nvPr/>
        </p:nvSpPr>
        <p:spPr>
          <a:xfrm>
            <a:off x="1689616" y="5257086"/>
            <a:ext cx="6863001" cy="540544"/>
          </a:xfrm>
          <a:prstGeom prst="rect">
            <a:avLst/>
          </a:prstGeom>
          <a:noFill/>
          <a:ln/>
        </p:spPr>
        <p:txBody>
          <a:bodyPr wrap="square" rtlCol="0" anchor="t"/>
          <a:lstStyle/>
          <a:p>
            <a:pPr marL="0" indent="0" algn="l">
              <a:lnSpc>
                <a:spcPts val="2129"/>
              </a:lnSpc>
              <a:buNone/>
            </a:pPr>
            <a:r>
              <a:rPr lang="en-US" sz="1331" dirty="0">
                <a:solidFill>
                  <a:srgbClr val="D6E5EF"/>
                </a:solidFill>
                <a:latin typeface="Source Sans Pro" pitchFamily="34" charset="0"/>
                <a:ea typeface="Source Sans Pro" pitchFamily="34" charset="-122"/>
                <a:cs typeface="Source Sans Pro" pitchFamily="34" charset="-120"/>
              </a:rPr>
              <a:t>Maximize holiday campaigns, offer limited-time promotions, and engage customers with interactive content.</a:t>
            </a:r>
            <a:endParaRPr lang="en-US" sz="1331" dirty="0"/>
          </a:p>
        </p:txBody>
      </p:sp>
      <p:pic>
        <p:nvPicPr>
          <p:cNvPr id="15" name="Image 4" descr="preencoded.png"/>
          <p:cNvPicPr>
            <a:picLocks noChangeAspect="1"/>
          </p:cNvPicPr>
          <p:nvPr/>
        </p:nvPicPr>
        <p:blipFill>
          <a:blip r:embed="rId8"/>
          <a:stretch>
            <a:fillRect/>
          </a:stretch>
        </p:blipFill>
        <p:spPr>
          <a:xfrm>
            <a:off x="591383" y="6090047"/>
            <a:ext cx="844868" cy="1351717"/>
          </a:xfrm>
          <a:prstGeom prst="rect">
            <a:avLst/>
          </a:prstGeom>
        </p:spPr>
      </p:pic>
      <p:sp>
        <p:nvSpPr>
          <p:cNvPr id="16" name="Text 9"/>
          <p:cNvSpPr/>
          <p:nvPr/>
        </p:nvSpPr>
        <p:spPr>
          <a:xfrm>
            <a:off x="1689616" y="6258997"/>
            <a:ext cx="1987868" cy="248483"/>
          </a:xfrm>
          <a:prstGeom prst="rect">
            <a:avLst/>
          </a:prstGeom>
          <a:noFill/>
          <a:ln/>
        </p:spPr>
        <p:txBody>
          <a:bodyPr wrap="none" rtlCol="0" anchor="t"/>
          <a:lstStyle/>
          <a:p>
            <a:pPr marL="0" indent="0" algn="l">
              <a:lnSpc>
                <a:spcPts val="1957"/>
              </a:lnSpc>
              <a:buNone/>
            </a:pPr>
            <a:r>
              <a:rPr lang="en-US" sz="1565" dirty="0">
                <a:solidFill>
                  <a:srgbClr val="D6E5EF"/>
                </a:solidFill>
                <a:latin typeface="Lora" pitchFamily="34" charset="0"/>
                <a:ea typeface="Lora" pitchFamily="34" charset="-122"/>
                <a:cs typeface="Lora" pitchFamily="34" charset="-120"/>
              </a:rPr>
              <a:t>Q4</a:t>
            </a:r>
            <a:endParaRPr lang="en-US" sz="1565" dirty="0"/>
          </a:p>
        </p:txBody>
      </p:sp>
      <p:sp>
        <p:nvSpPr>
          <p:cNvPr id="17" name="Text 10"/>
          <p:cNvSpPr/>
          <p:nvPr/>
        </p:nvSpPr>
        <p:spPr>
          <a:xfrm>
            <a:off x="1689616" y="6608802"/>
            <a:ext cx="6863001" cy="540544"/>
          </a:xfrm>
          <a:prstGeom prst="rect">
            <a:avLst/>
          </a:prstGeom>
          <a:noFill/>
          <a:ln/>
        </p:spPr>
        <p:txBody>
          <a:bodyPr wrap="square" rtlCol="0" anchor="t"/>
          <a:lstStyle/>
          <a:p>
            <a:pPr marL="0" indent="0" algn="l">
              <a:lnSpc>
                <a:spcPts val="2129"/>
              </a:lnSpc>
              <a:buNone/>
            </a:pPr>
            <a:r>
              <a:rPr lang="en-US" sz="1331" dirty="0">
                <a:solidFill>
                  <a:srgbClr val="D6E5EF"/>
                </a:solidFill>
                <a:latin typeface="Source Sans Pro" pitchFamily="34" charset="0"/>
                <a:ea typeface="Source Sans Pro" pitchFamily="34" charset="-122"/>
                <a:cs typeface="Source Sans Pro" pitchFamily="34" charset="-120"/>
              </a:rPr>
              <a:t>Promote gift sets, launch festive campaigns, and focus on customer retention through loyalty programs.</a:t>
            </a:r>
            <a:endParaRPr lang="en-US" sz="1331" dirty="0"/>
          </a:p>
        </p:txBody>
      </p:sp>
      <p:pic>
        <p:nvPicPr>
          <p:cNvPr id="19" name="Picture 18" descr="A group of makeup brushes and lipsticks&#10;&#10;Description automatically generated">
            <a:extLst>
              <a:ext uri="{FF2B5EF4-FFF2-40B4-BE49-F238E27FC236}">
                <a16:creationId xmlns:a16="http://schemas.microsoft.com/office/drawing/2014/main" id="{C4E106A7-D2F5-7132-A83C-807CA7DBEB30}"/>
              </a:ext>
            </a:extLst>
          </p:cNvPr>
          <p:cNvPicPr>
            <a:picLocks noChangeAspect="1"/>
          </p:cNvPicPr>
          <p:nvPr/>
        </p:nvPicPr>
        <p:blipFill>
          <a:blip r:embed="rId9"/>
          <a:stretch>
            <a:fillRect/>
          </a:stretch>
        </p:blipFill>
        <p:spPr>
          <a:xfrm>
            <a:off x="8708480" y="776624"/>
            <a:ext cx="5412766" cy="6887441"/>
          </a:xfrm>
          <a:prstGeom prst="rect">
            <a:avLst/>
          </a:prstGeom>
        </p:spPr>
      </p:pic>
      <p:pic>
        <p:nvPicPr>
          <p:cNvPr id="23" name="Audio 22">
            <a:hlinkClick r:id="" action="ppaction://media"/>
            <a:extLst>
              <a:ext uri="{FF2B5EF4-FFF2-40B4-BE49-F238E27FC236}">
                <a16:creationId xmlns:a16="http://schemas.microsoft.com/office/drawing/2014/main" id="{104B8AD0-0E39-8AA8-25FB-C84B787194D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290" t="-203290" r="-203290" b="-20329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634"/>
    </mc:Choice>
    <mc:Fallback>
      <p:transition spd="slow" advTm="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5" name="Text 2"/>
          <p:cNvSpPr/>
          <p:nvPr/>
        </p:nvSpPr>
        <p:spPr>
          <a:xfrm>
            <a:off x="837724" y="2817257"/>
            <a:ext cx="5632490" cy="704017"/>
          </a:xfrm>
          <a:prstGeom prst="rect">
            <a:avLst/>
          </a:prstGeom>
          <a:noFill/>
          <a:ln/>
        </p:spPr>
        <p:txBody>
          <a:bodyPr wrap="none" rtlCol="0" anchor="t"/>
          <a:lstStyle/>
          <a:p>
            <a:pPr marL="0" indent="0">
              <a:lnSpc>
                <a:spcPts val="5544"/>
              </a:lnSpc>
              <a:buNone/>
            </a:pPr>
            <a:r>
              <a:rPr lang="en-US" sz="4435" u="sng" dirty="0">
                <a:solidFill>
                  <a:srgbClr val="F98AC7"/>
                </a:solidFill>
                <a:latin typeface="Lora" pitchFamily="34" charset="0"/>
                <a:ea typeface="Lora" pitchFamily="34" charset="-122"/>
                <a:cs typeface="Lora" pitchFamily="34" charset="-120"/>
              </a:rPr>
              <a:t>Conclusion</a:t>
            </a:r>
            <a:endParaRPr lang="en-US" sz="4435" u="sng" dirty="0"/>
          </a:p>
        </p:txBody>
      </p:sp>
      <p:sp>
        <p:nvSpPr>
          <p:cNvPr id="6" name="Text 3"/>
          <p:cNvSpPr/>
          <p:nvPr/>
        </p:nvSpPr>
        <p:spPr>
          <a:xfrm>
            <a:off x="837724" y="3880247"/>
            <a:ext cx="7468553" cy="1532096"/>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LAKME's digital marketing strategy effectively leverages various channels to achieve its objectives. By understanding its target audience, implementing data-driven strategies, and adapting to evolving trends, LAKME continues to grow its digital presence and reach a wider audience.</a:t>
            </a:r>
            <a:endParaRPr lang="en-US" sz="1885" dirty="0"/>
          </a:p>
        </p:txBody>
      </p:sp>
      <p:pic>
        <p:nvPicPr>
          <p:cNvPr id="9" name="Audio 8">
            <a:hlinkClick r:id="" action="ppaction://media"/>
            <a:extLst>
              <a:ext uri="{FF2B5EF4-FFF2-40B4-BE49-F238E27FC236}">
                <a16:creationId xmlns:a16="http://schemas.microsoft.com/office/drawing/2014/main" id="{597A9D15-E9AE-1C87-60C2-30407A3DD6E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290" t="-203290" r="-203290" b="-20329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94"/>
    </mc:Choice>
    <mc:Fallback>
      <p:transition spd="slow" advTm="1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5" name="Text 2"/>
          <p:cNvSpPr/>
          <p:nvPr/>
        </p:nvSpPr>
        <p:spPr>
          <a:xfrm>
            <a:off x="6324124" y="1853684"/>
            <a:ext cx="7468553" cy="1943100"/>
          </a:xfrm>
          <a:prstGeom prst="rect">
            <a:avLst/>
          </a:prstGeom>
          <a:noFill/>
          <a:ln/>
        </p:spPr>
        <p:txBody>
          <a:bodyPr wrap="square" rtlCol="0" anchor="t"/>
          <a:lstStyle/>
          <a:p>
            <a:pPr marL="0" indent="0">
              <a:lnSpc>
                <a:spcPts val="7650"/>
              </a:lnSpc>
              <a:buNone/>
            </a:pPr>
            <a:r>
              <a:rPr lang="en-US" sz="6120" u="sng" dirty="0">
                <a:solidFill>
                  <a:srgbClr val="F98AC7"/>
                </a:solidFill>
                <a:latin typeface="Lora" pitchFamily="34" charset="0"/>
                <a:ea typeface="Lora" pitchFamily="34" charset="-122"/>
                <a:cs typeface="Lora" pitchFamily="34" charset="-120"/>
              </a:rPr>
              <a:t>Digital Marketing Process for LAKME</a:t>
            </a:r>
            <a:endParaRPr lang="en-US" sz="6120" u="sng" dirty="0"/>
          </a:p>
        </p:txBody>
      </p:sp>
      <p:sp>
        <p:nvSpPr>
          <p:cNvPr id="6" name="Text 3"/>
          <p:cNvSpPr/>
          <p:nvPr/>
        </p:nvSpPr>
        <p:spPr>
          <a:xfrm>
            <a:off x="6324124" y="4155757"/>
            <a:ext cx="7468553" cy="1532096"/>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This presentation outlines LAKME's digital marketing strategy. It will delve into their goals, target audience, and the methods used to reach their target market. This will highlight how they strategically allocate their budget and utilize various platforms to achieve success.</a:t>
            </a:r>
            <a:endParaRPr lang="en-US" sz="1885" dirty="0"/>
          </a:p>
        </p:txBody>
      </p:sp>
      <p:sp>
        <p:nvSpPr>
          <p:cNvPr id="8" name="Text 5"/>
          <p:cNvSpPr/>
          <p:nvPr/>
        </p:nvSpPr>
        <p:spPr>
          <a:xfrm>
            <a:off x="6462951" y="6117550"/>
            <a:ext cx="105132" cy="97512"/>
          </a:xfrm>
          <a:prstGeom prst="rect">
            <a:avLst/>
          </a:prstGeom>
          <a:noFill/>
          <a:ln/>
        </p:spPr>
        <p:txBody>
          <a:bodyPr wrap="none" rtlCol="0" anchor="t"/>
          <a:lstStyle/>
          <a:p>
            <a:pPr marL="0" indent="0" algn="ctr">
              <a:lnSpc>
                <a:spcPts val="768"/>
              </a:lnSpc>
              <a:buNone/>
            </a:pPr>
            <a:r>
              <a:rPr lang="en-US" sz="768" dirty="0">
                <a:solidFill>
                  <a:srgbClr val="3C3838"/>
                </a:solidFill>
                <a:latin typeface="Source Sans Pro" pitchFamily="34" charset="0"/>
                <a:ea typeface="Source Sans Pro" pitchFamily="34" charset="-122"/>
                <a:cs typeface="Source Sans Pro" pitchFamily="34" charset="-120"/>
              </a:rPr>
              <a:t>as</a:t>
            </a:r>
            <a:endParaRPr lang="en-US" sz="768" dirty="0"/>
          </a:p>
        </p:txBody>
      </p:sp>
      <p:pic>
        <p:nvPicPr>
          <p:cNvPr id="14" name="Picture 13">
            <a:extLst>
              <a:ext uri="{FF2B5EF4-FFF2-40B4-BE49-F238E27FC236}">
                <a16:creationId xmlns:a16="http://schemas.microsoft.com/office/drawing/2014/main" id="{26B158FE-798B-8AE6-73B4-A658F3B98FDC}"/>
              </a:ext>
            </a:extLst>
          </p:cNvPr>
          <p:cNvPicPr>
            <a:picLocks noChangeAspect="1"/>
          </p:cNvPicPr>
          <p:nvPr/>
        </p:nvPicPr>
        <p:blipFill>
          <a:blip r:embed="rId3"/>
          <a:stretch>
            <a:fillRect/>
          </a:stretch>
        </p:blipFill>
        <p:spPr>
          <a:xfrm>
            <a:off x="227926" y="402907"/>
            <a:ext cx="6007100" cy="7505700"/>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31388" y="1483638"/>
            <a:ext cx="7881223" cy="1061085"/>
          </a:xfrm>
          <a:prstGeom prst="rect">
            <a:avLst/>
          </a:prstGeom>
          <a:noFill/>
          <a:ln/>
        </p:spPr>
        <p:txBody>
          <a:bodyPr wrap="square" rtlCol="0" anchor="t"/>
          <a:lstStyle/>
          <a:p>
            <a:pPr marL="0" indent="0">
              <a:lnSpc>
                <a:spcPts val="4178"/>
              </a:lnSpc>
              <a:buNone/>
            </a:pPr>
            <a:r>
              <a:rPr lang="en-US" sz="3343" u="sng" dirty="0">
                <a:solidFill>
                  <a:srgbClr val="F98AC7"/>
                </a:solidFill>
                <a:latin typeface="Lora" pitchFamily="34" charset="0"/>
                <a:ea typeface="Lora" pitchFamily="34" charset="-122"/>
                <a:cs typeface="Lora" pitchFamily="34" charset="-120"/>
              </a:rPr>
              <a:t>Objectives of LAKME's Digital Marketing</a:t>
            </a:r>
            <a:endParaRPr lang="en-US" sz="3343" u="sng" dirty="0"/>
          </a:p>
        </p:txBody>
      </p:sp>
      <p:sp>
        <p:nvSpPr>
          <p:cNvPr id="6" name="Shape 3"/>
          <p:cNvSpPr/>
          <p:nvPr/>
        </p:nvSpPr>
        <p:spPr>
          <a:xfrm>
            <a:off x="631388" y="3018115"/>
            <a:ext cx="405884" cy="405884"/>
          </a:xfrm>
          <a:prstGeom prst="roundRect">
            <a:avLst>
              <a:gd name="adj" fmla="val 6667"/>
            </a:avLst>
          </a:prstGeom>
          <a:solidFill>
            <a:srgbClr val="444752"/>
          </a:solidFill>
          <a:ln/>
        </p:spPr>
        <p:txBody>
          <a:bodyPr/>
          <a:lstStyle/>
          <a:p>
            <a:endParaRPr lang="en-US"/>
          </a:p>
        </p:txBody>
      </p:sp>
      <p:sp>
        <p:nvSpPr>
          <p:cNvPr id="7" name="Text 4"/>
          <p:cNvSpPr/>
          <p:nvPr/>
        </p:nvSpPr>
        <p:spPr>
          <a:xfrm>
            <a:off x="787956" y="3093720"/>
            <a:ext cx="92750" cy="254675"/>
          </a:xfrm>
          <a:prstGeom prst="rect">
            <a:avLst/>
          </a:prstGeom>
          <a:noFill/>
          <a:ln/>
        </p:spPr>
        <p:txBody>
          <a:bodyPr wrap="none" rtlCol="0" anchor="t"/>
          <a:lstStyle/>
          <a:p>
            <a:pPr marL="0" indent="0" algn="ctr">
              <a:lnSpc>
                <a:spcPts val="2006"/>
              </a:lnSpc>
              <a:buNone/>
            </a:pPr>
            <a:r>
              <a:rPr lang="en-US" sz="2006" dirty="0">
                <a:solidFill>
                  <a:srgbClr val="D6E5EF"/>
                </a:solidFill>
                <a:latin typeface="Lora" pitchFamily="34" charset="0"/>
                <a:ea typeface="Lora" pitchFamily="34" charset="-122"/>
                <a:cs typeface="Lora" pitchFamily="34" charset="-120"/>
              </a:rPr>
              <a:t>1</a:t>
            </a:r>
            <a:endParaRPr lang="en-US" sz="2006" dirty="0"/>
          </a:p>
        </p:txBody>
      </p:sp>
      <p:sp>
        <p:nvSpPr>
          <p:cNvPr id="8" name="Text 5"/>
          <p:cNvSpPr/>
          <p:nvPr/>
        </p:nvSpPr>
        <p:spPr>
          <a:xfrm>
            <a:off x="1217652" y="3018115"/>
            <a:ext cx="2587704" cy="265271"/>
          </a:xfrm>
          <a:prstGeom prst="rect">
            <a:avLst/>
          </a:prstGeom>
          <a:noFill/>
          <a:ln/>
        </p:spPr>
        <p:txBody>
          <a:bodyPr wrap="none" rtlCol="0" anchor="t"/>
          <a:lstStyle/>
          <a:p>
            <a:pPr marL="0" indent="0">
              <a:lnSpc>
                <a:spcPts val="2089"/>
              </a:lnSpc>
              <a:buNone/>
            </a:pPr>
            <a:r>
              <a:rPr lang="en-US" sz="1671" u="sng" dirty="0">
                <a:solidFill>
                  <a:srgbClr val="D6E5EF"/>
                </a:solidFill>
                <a:latin typeface="Lora" pitchFamily="34" charset="0"/>
                <a:ea typeface="Lora" pitchFamily="34" charset="-122"/>
                <a:cs typeface="Lora" pitchFamily="34" charset="-120"/>
              </a:rPr>
              <a:t>Increase Brand Awareness</a:t>
            </a:r>
            <a:endParaRPr lang="en-US" sz="1671" u="sng" dirty="0"/>
          </a:p>
        </p:txBody>
      </p:sp>
      <p:sp>
        <p:nvSpPr>
          <p:cNvPr id="9" name="Text 6"/>
          <p:cNvSpPr/>
          <p:nvPr/>
        </p:nvSpPr>
        <p:spPr>
          <a:xfrm>
            <a:off x="1217652" y="3391614"/>
            <a:ext cx="3264218" cy="1443038"/>
          </a:xfrm>
          <a:prstGeom prst="rect">
            <a:avLst/>
          </a:prstGeom>
          <a:noFill/>
          <a:ln/>
        </p:spPr>
        <p:txBody>
          <a:bodyPr wrap="square" rtlCol="0" anchor="t"/>
          <a:lstStyle/>
          <a:p>
            <a:pPr marL="0" indent="0">
              <a:lnSpc>
                <a:spcPts val="2273"/>
              </a:lnSpc>
              <a:buNone/>
            </a:pPr>
            <a:r>
              <a:rPr lang="en-US" sz="1421" dirty="0">
                <a:solidFill>
                  <a:srgbClr val="D6E5EF"/>
                </a:solidFill>
                <a:latin typeface="Source Sans Pro" pitchFamily="34" charset="0"/>
                <a:ea typeface="Source Sans Pro" pitchFamily="34" charset="-122"/>
                <a:cs typeface="Source Sans Pro" pitchFamily="34" charset="-120"/>
              </a:rPr>
              <a:t>Expand brand recognition and reach a wider audience through various digital channels. This involves promoting LAKME's products and services to a broader consumer base.</a:t>
            </a:r>
            <a:endParaRPr lang="en-US" sz="1421" dirty="0"/>
          </a:p>
        </p:txBody>
      </p:sp>
      <p:sp>
        <p:nvSpPr>
          <p:cNvPr id="10" name="Shape 7"/>
          <p:cNvSpPr/>
          <p:nvPr/>
        </p:nvSpPr>
        <p:spPr>
          <a:xfrm>
            <a:off x="4662249" y="3018115"/>
            <a:ext cx="405884" cy="405884"/>
          </a:xfrm>
          <a:prstGeom prst="roundRect">
            <a:avLst>
              <a:gd name="adj" fmla="val 6667"/>
            </a:avLst>
          </a:prstGeom>
          <a:solidFill>
            <a:srgbClr val="444752"/>
          </a:solidFill>
          <a:ln/>
        </p:spPr>
        <p:txBody>
          <a:bodyPr/>
          <a:lstStyle/>
          <a:p>
            <a:endParaRPr lang="en-US"/>
          </a:p>
        </p:txBody>
      </p:sp>
      <p:sp>
        <p:nvSpPr>
          <p:cNvPr id="11" name="Text 8"/>
          <p:cNvSpPr/>
          <p:nvPr/>
        </p:nvSpPr>
        <p:spPr>
          <a:xfrm>
            <a:off x="4796790" y="3093720"/>
            <a:ext cx="136803" cy="254675"/>
          </a:xfrm>
          <a:prstGeom prst="rect">
            <a:avLst/>
          </a:prstGeom>
          <a:noFill/>
          <a:ln/>
        </p:spPr>
        <p:txBody>
          <a:bodyPr wrap="none" rtlCol="0" anchor="t"/>
          <a:lstStyle/>
          <a:p>
            <a:pPr marL="0" indent="0" algn="ctr">
              <a:lnSpc>
                <a:spcPts val="2006"/>
              </a:lnSpc>
              <a:buNone/>
            </a:pPr>
            <a:r>
              <a:rPr lang="en-US" sz="2006" dirty="0">
                <a:solidFill>
                  <a:srgbClr val="D6E5EF"/>
                </a:solidFill>
                <a:latin typeface="Lora" pitchFamily="34" charset="0"/>
                <a:ea typeface="Lora" pitchFamily="34" charset="-122"/>
                <a:cs typeface="Lora" pitchFamily="34" charset="-120"/>
              </a:rPr>
              <a:t>2</a:t>
            </a:r>
            <a:endParaRPr lang="en-US" sz="2006" dirty="0"/>
          </a:p>
        </p:txBody>
      </p:sp>
      <p:sp>
        <p:nvSpPr>
          <p:cNvPr id="12" name="Text 9"/>
          <p:cNvSpPr/>
          <p:nvPr/>
        </p:nvSpPr>
        <p:spPr>
          <a:xfrm>
            <a:off x="5248513" y="3018115"/>
            <a:ext cx="2401133" cy="265271"/>
          </a:xfrm>
          <a:prstGeom prst="rect">
            <a:avLst/>
          </a:prstGeom>
          <a:noFill/>
          <a:ln/>
        </p:spPr>
        <p:txBody>
          <a:bodyPr wrap="none" rtlCol="0" anchor="t"/>
          <a:lstStyle/>
          <a:p>
            <a:pPr marL="0" indent="0">
              <a:lnSpc>
                <a:spcPts val="2089"/>
              </a:lnSpc>
              <a:buNone/>
            </a:pPr>
            <a:r>
              <a:rPr lang="en-US" sz="1671" u="sng" dirty="0">
                <a:solidFill>
                  <a:srgbClr val="D6E5EF"/>
                </a:solidFill>
                <a:latin typeface="Lora" pitchFamily="34" charset="0"/>
                <a:ea typeface="Lora" pitchFamily="34" charset="-122"/>
                <a:cs typeface="Lora" pitchFamily="34" charset="-120"/>
              </a:rPr>
              <a:t>Drive Sales and Revenue</a:t>
            </a:r>
            <a:endParaRPr lang="en-US" sz="1671" u="sng" dirty="0"/>
          </a:p>
        </p:txBody>
      </p:sp>
      <p:sp>
        <p:nvSpPr>
          <p:cNvPr id="13" name="Text 10"/>
          <p:cNvSpPr/>
          <p:nvPr/>
        </p:nvSpPr>
        <p:spPr>
          <a:xfrm>
            <a:off x="5248513" y="3391614"/>
            <a:ext cx="3264218" cy="1154430"/>
          </a:xfrm>
          <a:prstGeom prst="rect">
            <a:avLst/>
          </a:prstGeom>
          <a:noFill/>
          <a:ln/>
        </p:spPr>
        <p:txBody>
          <a:bodyPr wrap="square" rtlCol="0" anchor="t"/>
          <a:lstStyle/>
          <a:p>
            <a:pPr marL="0" indent="0">
              <a:lnSpc>
                <a:spcPts val="2273"/>
              </a:lnSpc>
              <a:buNone/>
            </a:pPr>
            <a:r>
              <a:rPr lang="en-US" sz="1421" dirty="0">
                <a:solidFill>
                  <a:srgbClr val="D6E5EF"/>
                </a:solidFill>
                <a:latin typeface="Source Sans Pro" pitchFamily="34" charset="0"/>
                <a:ea typeface="Source Sans Pro" pitchFamily="34" charset="-122"/>
                <a:cs typeface="Source Sans Pro" pitchFamily="34" charset="-120"/>
              </a:rPr>
              <a:t>Generate more sales and revenue through online channels. This includes promoting products, creating compelling offers, and leveraging e-commerce platforms.</a:t>
            </a:r>
            <a:endParaRPr lang="en-US" sz="1421" dirty="0"/>
          </a:p>
        </p:txBody>
      </p:sp>
      <p:sp>
        <p:nvSpPr>
          <p:cNvPr id="14" name="Shape 11"/>
          <p:cNvSpPr/>
          <p:nvPr/>
        </p:nvSpPr>
        <p:spPr>
          <a:xfrm>
            <a:off x="631388" y="5217914"/>
            <a:ext cx="405884" cy="405884"/>
          </a:xfrm>
          <a:prstGeom prst="roundRect">
            <a:avLst>
              <a:gd name="adj" fmla="val 6667"/>
            </a:avLst>
          </a:prstGeom>
          <a:solidFill>
            <a:srgbClr val="444752"/>
          </a:solidFill>
          <a:ln/>
        </p:spPr>
        <p:txBody>
          <a:bodyPr/>
          <a:lstStyle/>
          <a:p>
            <a:endParaRPr lang="en-US"/>
          </a:p>
        </p:txBody>
      </p:sp>
      <p:sp>
        <p:nvSpPr>
          <p:cNvPr id="15" name="Text 12"/>
          <p:cNvSpPr/>
          <p:nvPr/>
        </p:nvSpPr>
        <p:spPr>
          <a:xfrm>
            <a:off x="763429" y="5293519"/>
            <a:ext cx="141803" cy="254675"/>
          </a:xfrm>
          <a:prstGeom prst="rect">
            <a:avLst/>
          </a:prstGeom>
          <a:noFill/>
          <a:ln/>
        </p:spPr>
        <p:txBody>
          <a:bodyPr wrap="none" rtlCol="0" anchor="t"/>
          <a:lstStyle/>
          <a:p>
            <a:pPr marL="0" indent="0" algn="ctr">
              <a:lnSpc>
                <a:spcPts val="2006"/>
              </a:lnSpc>
              <a:buNone/>
            </a:pPr>
            <a:r>
              <a:rPr lang="en-US" sz="2006" dirty="0">
                <a:solidFill>
                  <a:srgbClr val="D6E5EF"/>
                </a:solidFill>
                <a:latin typeface="Lora" pitchFamily="34" charset="0"/>
                <a:ea typeface="Lora" pitchFamily="34" charset="-122"/>
                <a:cs typeface="Lora" pitchFamily="34" charset="-120"/>
              </a:rPr>
              <a:t>3</a:t>
            </a:r>
            <a:endParaRPr lang="en-US" sz="2006" dirty="0"/>
          </a:p>
        </p:txBody>
      </p:sp>
      <p:sp>
        <p:nvSpPr>
          <p:cNvPr id="16" name="Text 13"/>
          <p:cNvSpPr/>
          <p:nvPr/>
        </p:nvSpPr>
        <p:spPr>
          <a:xfrm>
            <a:off x="1217652" y="5217914"/>
            <a:ext cx="3173016" cy="265271"/>
          </a:xfrm>
          <a:prstGeom prst="rect">
            <a:avLst/>
          </a:prstGeom>
          <a:noFill/>
          <a:ln/>
        </p:spPr>
        <p:txBody>
          <a:bodyPr wrap="none" rtlCol="0" anchor="t"/>
          <a:lstStyle/>
          <a:p>
            <a:pPr marL="0" indent="0">
              <a:lnSpc>
                <a:spcPts val="2089"/>
              </a:lnSpc>
              <a:buNone/>
            </a:pPr>
            <a:r>
              <a:rPr lang="en-US" sz="1671" u="sng" dirty="0">
                <a:solidFill>
                  <a:srgbClr val="D6E5EF"/>
                </a:solidFill>
                <a:latin typeface="Lora" pitchFamily="34" charset="0"/>
                <a:ea typeface="Lora" pitchFamily="34" charset="-122"/>
                <a:cs typeface="Lora" pitchFamily="34" charset="-120"/>
              </a:rPr>
              <a:t>Enhance Customer Engagement</a:t>
            </a:r>
            <a:endParaRPr lang="en-US" sz="1671" u="sng" dirty="0"/>
          </a:p>
        </p:txBody>
      </p:sp>
      <p:sp>
        <p:nvSpPr>
          <p:cNvPr id="17" name="Text 14"/>
          <p:cNvSpPr/>
          <p:nvPr/>
        </p:nvSpPr>
        <p:spPr>
          <a:xfrm>
            <a:off x="1217652" y="5591413"/>
            <a:ext cx="3264218" cy="1154430"/>
          </a:xfrm>
          <a:prstGeom prst="rect">
            <a:avLst/>
          </a:prstGeom>
          <a:noFill/>
          <a:ln/>
        </p:spPr>
        <p:txBody>
          <a:bodyPr wrap="square" rtlCol="0" anchor="t"/>
          <a:lstStyle/>
          <a:p>
            <a:pPr marL="0" indent="0">
              <a:lnSpc>
                <a:spcPts val="2273"/>
              </a:lnSpc>
              <a:buNone/>
            </a:pPr>
            <a:r>
              <a:rPr lang="en-US" sz="1421" dirty="0">
                <a:solidFill>
                  <a:srgbClr val="D6E5EF"/>
                </a:solidFill>
                <a:latin typeface="Source Sans Pro" pitchFamily="34" charset="0"/>
                <a:ea typeface="Source Sans Pro" pitchFamily="34" charset="-122"/>
                <a:cs typeface="Source Sans Pro" pitchFamily="34" charset="-120"/>
              </a:rPr>
              <a:t>Build deeper relationships with existing customers and potential buyers through interactive content, personalized experiences, and valuable information.</a:t>
            </a:r>
            <a:endParaRPr lang="en-US" sz="1421" dirty="0"/>
          </a:p>
        </p:txBody>
      </p:sp>
      <p:sp>
        <p:nvSpPr>
          <p:cNvPr id="18" name="Shape 15"/>
          <p:cNvSpPr/>
          <p:nvPr/>
        </p:nvSpPr>
        <p:spPr>
          <a:xfrm>
            <a:off x="4662249" y="5217914"/>
            <a:ext cx="405884" cy="405884"/>
          </a:xfrm>
          <a:prstGeom prst="roundRect">
            <a:avLst>
              <a:gd name="adj" fmla="val 6667"/>
            </a:avLst>
          </a:prstGeom>
          <a:solidFill>
            <a:srgbClr val="444752"/>
          </a:solidFill>
          <a:ln/>
        </p:spPr>
        <p:txBody>
          <a:bodyPr/>
          <a:lstStyle/>
          <a:p>
            <a:endParaRPr lang="en-US"/>
          </a:p>
        </p:txBody>
      </p:sp>
      <p:sp>
        <p:nvSpPr>
          <p:cNvPr id="19" name="Text 16"/>
          <p:cNvSpPr/>
          <p:nvPr/>
        </p:nvSpPr>
        <p:spPr>
          <a:xfrm>
            <a:off x="4796195" y="5293519"/>
            <a:ext cx="137993" cy="254675"/>
          </a:xfrm>
          <a:prstGeom prst="rect">
            <a:avLst/>
          </a:prstGeom>
          <a:noFill/>
          <a:ln/>
        </p:spPr>
        <p:txBody>
          <a:bodyPr wrap="none" rtlCol="0" anchor="t"/>
          <a:lstStyle/>
          <a:p>
            <a:pPr marL="0" indent="0" algn="ctr">
              <a:lnSpc>
                <a:spcPts val="2006"/>
              </a:lnSpc>
              <a:buNone/>
            </a:pPr>
            <a:r>
              <a:rPr lang="en-US" sz="2006" dirty="0">
                <a:solidFill>
                  <a:srgbClr val="D6E5EF"/>
                </a:solidFill>
                <a:latin typeface="Lora" pitchFamily="34" charset="0"/>
                <a:ea typeface="Lora" pitchFamily="34" charset="-122"/>
                <a:cs typeface="Lora" pitchFamily="34" charset="-120"/>
              </a:rPr>
              <a:t>4</a:t>
            </a:r>
            <a:endParaRPr lang="en-US" sz="2006" dirty="0"/>
          </a:p>
        </p:txBody>
      </p:sp>
      <p:sp>
        <p:nvSpPr>
          <p:cNvPr id="20" name="Text 17"/>
          <p:cNvSpPr/>
          <p:nvPr/>
        </p:nvSpPr>
        <p:spPr>
          <a:xfrm>
            <a:off x="5248513" y="5217914"/>
            <a:ext cx="2236589" cy="265271"/>
          </a:xfrm>
          <a:prstGeom prst="rect">
            <a:avLst/>
          </a:prstGeom>
          <a:noFill/>
          <a:ln/>
        </p:spPr>
        <p:txBody>
          <a:bodyPr wrap="none" rtlCol="0" anchor="t"/>
          <a:lstStyle/>
          <a:p>
            <a:pPr marL="0" indent="0">
              <a:lnSpc>
                <a:spcPts val="2089"/>
              </a:lnSpc>
              <a:buNone/>
            </a:pPr>
            <a:r>
              <a:rPr lang="en-US" sz="1671" u="sng" dirty="0">
                <a:solidFill>
                  <a:srgbClr val="D6E5EF"/>
                </a:solidFill>
                <a:latin typeface="Lora" pitchFamily="34" charset="0"/>
                <a:ea typeface="Lora" pitchFamily="34" charset="-122"/>
                <a:cs typeface="Lora" pitchFamily="34" charset="-120"/>
              </a:rPr>
              <a:t>Improve Brand Loyalty</a:t>
            </a:r>
            <a:endParaRPr lang="en-US" sz="1671" u="sng" dirty="0"/>
          </a:p>
        </p:txBody>
      </p:sp>
      <p:sp>
        <p:nvSpPr>
          <p:cNvPr id="21" name="Text 18"/>
          <p:cNvSpPr/>
          <p:nvPr/>
        </p:nvSpPr>
        <p:spPr>
          <a:xfrm>
            <a:off x="5248513" y="5591413"/>
            <a:ext cx="3264218" cy="1154430"/>
          </a:xfrm>
          <a:prstGeom prst="rect">
            <a:avLst/>
          </a:prstGeom>
          <a:noFill/>
          <a:ln/>
        </p:spPr>
        <p:txBody>
          <a:bodyPr wrap="square" rtlCol="0" anchor="t"/>
          <a:lstStyle/>
          <a:p>
            <a:pPr marL="0" indent="0">
              <a:lnSpc>
                <a:spcPts val="2273"/>
              </a:lnSpc>
              <a:buNone/>
            </a:pPr>
            <a:r>
              <a:rPr lang="en-US" sz="1421" dirty="0">
                <a:solidFill>
                  <a:srgbClr val="D6E5EF"/>
                </a:solidFill>
                <a:latin typeface="Source Sans Pro" pitchFamily="34" charset="0"/>
                <a:ea typeface="Source Sans Pro" pitchFamily="34" charset="-122"/>
                <a:cs typeface="Source Sans Pro" pitchFamily="34" charset="-120"/>
              </a:rPr>
              <a:t>Foster brand loyalty by providing exceptional customer service and offering engaging experiences that encourage repeat purchases and brand advocacy.</a:t>
            </a:r>
            <a:endParaRPr lang="en-US" sz="142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837724" y="2102763"/>
            <a:ext cx="6241018" cy="704017"/>
          </a:xfrm>
          <a:prstGeom prst="rect">
            <a:avLst/>
          </a:prstGeom>
          <a:noFill/>
          <a:ln/>
        </p:spPr>
        <p:txBody>
          <a:bodyPr wrap="none" rtlCol="0" anchor="t"/>
          <a:lstStyle/>
          <a:p>
            <a:pPr marL="0" indent="0">
              <a:lnSpc>
                <a:spcPts val="5544"/>
              </a:lnSpc>
              <a:buNone/>
            </a:pPr>
            <a:r>
              <a:rPr lang="en-US" sz="4435" u="sng" dirty="0">
                <a:solidFill>
                  <a:srgbClr val="F98AC7"/>
                </a:solidFill>
                <a:latin typeface="Lora" pitchFamily="34" charset="0"/>
                <a:ea typeface="Lora" pitchFamily="34" charset="-122"/>
                <a:cs typeface="Lora" pitchFamily="34" charset="-120"/>
              </a:rPr>
              <a:t>LAKME's Buyer Persona</a:t>
            </a:r>
            <a:endParaRPr lang="en-US" sz="4435" u="sng" dirty="0"/>
          </a:p>
        </p:txBody>
      </p:sp>
      <p:sp>
        <p:nvSpPr>
          <p:cNvPr id="5" name="Text 3"/>
          <p:cNvSpPr/>
          <p:nvPr/>
        </p:nvSpPr>
        <p:spPr>
          <a:xfrm>
            <a:off x="837724" y="3405068"/>
            <a:ext cx="2816185" cy="351949"/>
          </a:xfrm>
          <a:prstGeom prst="rect">
            <a:avLst/>
          </a:prstGeom>
          <a:noFill/>
          <a:ln/>
        </p:spPr>
        <p:txBody>
          <a:bodyPr wrap="none" rtlCol="0" anchor="t"/>
          <a:lstStyle/>
          <a:p>
            <a:pPr marL="0" indent="0">
              <a:lnSpc>
                <a:spcPts val="2772"/>
              </a:lnSpc>
              <a:buNone/>
            </a:pPr>
            <a:r>
              <a:rPr lang="en-US" sz="2218" u="sng" dirty="0">
                <a:solidFill>
                  <a:srgbClr val="F98AC7"/>
                </a:solidFill>
                <a:latin typeface="Lora" pitchFamily="34" charset="0"/>
                <a:ea typeface="Lora" pitchFamily="34" charset="-122"/>
                <a:cs typeface="Lora" pitchFamily="34" charset="-120"/>
              </a:rPr>
              <a:t>Demographics</a:t>
            </a:r>
            <a:endParaRPr lang="en-US" sz="2218" u="sng" dirty="0"/>
          </a:p>
        </p:txBody>
      </p:sp>
      <p:sp>
        <p:nvSpPr>
          <p:cNvPr id="6" name="Text 4"/>
          <p:cNvSpPr/>
          <p:nvPr/>
        </p:nvSpPr>
        <p:spPr>
          <a:xfrm>
            <a:off x="837724" y="3996333"/>
            <a:ext cx="3928586" cy="1915120"/>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Women aged 18-45 years old, with a focus on millennials and Gen Z. Diverse ethnic backgrounds and socioeconomic statuses. Strong interest in beauty and fashion.</a:t>
            </a:r>
            <a:endParaRPr lang="en-US" sz="1885" dirty="0"/>
          </a:p>
        </p:txBody>
      </p:sp>
      <p:sp>
        <p:nvSpPr>
          <p:cNvPr id="7" name="Text 5"/>
          <p:cNvSpPr/>
          <p:nvPr/>
        </p:nvSpPr>
        <p:spPr>
          <a:xfrm>
            <a:off x="5357813" y="3405068"/>
            <a:ext cx="2816185" cy="351949"/>
          </a:xfrm>
          <a:prstGeom prst="rect">
            <a:avLst/>
          </a:prstGeom>
          <a:noFill/>
          <a:ln/>
        </p:spPr>
        <p:txBody>
          <a:bodyPr wrap="none" rtlCol="0" anchor="t"/>
          <a:lstStyle/>
          <a:p>
            <a:pPr marL="0" indent="0">
              <a:lnSpc>
                <a:spcPts val="2772"/>
              </a:lnSpc>
              <a:buNone/>
            </a:pPr>
            <a:r>
              <a:rPr lang="en-US" sz="2218" u="sng" dirty="0">
                <a:solidFill>
                  <a:srgbClr val="F98AC7"/>
                </a:solidFill>
                <a:latin typeface="Lora" pitchFamily="34" charset="0"/>
                <a:ea typeface="Lora" pitchFamily="34" charset="-122"/>
                <a:cs typeface="Lora" pitchFamily="34" charset="-120"/>
              </a:rPr>
              <a:t>Psychographics</a:t>
            </a:r>
            <a:endParaRPr lang="en-US" sz="2218" u="sng" dirty="0"/>
          </a:p>
        </p:txBody>
      </p:sp>
      <p:sp>
        <p:nvSpPr>
          <p:cNvPr id="8" name="Text 6"/>
          <p:cNvSpPr/>
          <p:nvPr/>
        </p:nvSpPr>
        <p:spPr>
          <a:xfrm>
            <a:off x="5357813" y="3996333"/>
            <a:ext cx="3928586" cy="1915120"/>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Tech-savvy and active social media users. Seek authentic and reliable information. Value quality products and a positive self-image. Appreciates personalized experiences.</a:t>
            </a:r>
            <a:endParaRPr lang="en-US" sz="1885" dirty="0"/>
          </a:p>
        </p:txBody>
      </p:sp>
      <p:sp>
        <p:nvSpPr>
          <p:cNvPr id="9" name="Text 7"/>
          <p:cNvSpPr/>
          <p:nvPr/>
        </p:nvSpPr>
        <p:spPr>
          <a:xfrm>
            <a:off x="9877901" y="3405068"/>
            <a:ext cx="2816185" cy="351949"/>
          </a:xfrm>
          <a:prstGeom prst="rect">
            <a:avLst/>
          </a:prstGeom>
          <a:noFill/>
          <a:ln/>
        </p:spPr>
        <p:txBody>
          <a:bodyPr wrap="none" rtlCol="0" anchor="t"/>
          <a:lstStyle/>
          <a:p>
            <a:pPr marL="0" indent="0">
              <a:lnSpc>
                <a:spcPts val="2772"/>
              </a:lnSpc>
              <a:buNone/>
            </a:pPr>
            <a:r>
              <a:rPr lang="en-US" sz="2218" u="sng" dirty="0">
                <a:solidFill>
                  <a:srgbClr val="F98AC7"/>
                </a:solidFill>
                <a:latin typeface="Lora" pitchFamily="34" charset="0"/>
                <a:ea typeface="Lora" pitchFamily="34" charset="-122"/>
                <a:cs typeface="Lora" pitchFamily="34" charset="-120"/>
              </a:rPr>
              <a:t>Lifestyle</a:t>
            </a:r>
            <a:endParaRPr lang="en-US" sz="2218" u="sng" dirty="0"/>
          </a:p>
        </p:txBody>
      </p:sp>
      <p:sp>
        <p:nvSpPr>
          <p:cNvPr id="10" name="Text 8"/>
          <p:cNvSpPr/>
          <p:nvPr/>
        </p:nvSpPr>
        <p:spPr>
          <a:xfrm>
            <a:off x="9877901" y="3996333"/>
            <a:ext cx="3928586" cy="1915120"/>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Active lifestyles and busy schedules. Open to new trends and seek convenience. Prioritize ethical and sustainable brands. Seek high-quality products at affordable prices.</a:t>
            </a:r>
            <a:endParaRPr lang="en-US" sz="1885"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0" y="0"/>
            <a:ext cx="9788949" cy="82296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41444" y="2207860"/>
            <a:ext cx="9788952" cy="6021225"/>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875815" y="-39757"/>
            <a:ext cx="8229599" cy="8308084"/>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8ACE563-2DEA-CC53-C818-BA32CD398815}"/>
              </a:ext>
            </a:extLst>
          </p:cNvPr>
          <p:cNvSpPr txBox="1"/>
          <p:nvPr/>
        </p:nvSpPr>
        <p:spPr>
          <a:xfrm>
            <a:off x="854180" y="1174067"/>
            <a:ext cx="9756934" cy="7216591"/>
          </a:xfrm>
          <a:prstGeom prst="rect">
            <a:avLst/>
          </a:prstGeom>
          <a:noFill/>
        </p:spPr>
        <p:txBody>
          <a:bodyPr wrap="square">
            <a:spAutoFit/>
          </a:bodyPr>
          <a:lstStyle/>
          <a:p>
            <a:pPr algn="ctr" defTabSz="813816">
              <a:spcAft>
                <a:spcPts val="600"/>
              </a:spcAft>
            </a:pPr>
            <a:r>
              <a:rPr lang="en-US" sz="5340" u="sng" kern="1200">
                <a:solidFill>
                  <a:schemeClr val="tx1"/>
                </a:solidFill>
                <a:latin typeface="Algerian" panose="04020705040A02060702" pitchFamily="82" charset="0"/>
                <a:ea typeface="+mn-ea"/>
                <a:cs typeface="+mn-cs"/>
              </a:rPr>
              <a:t>Lakme Buyer’s Persona</a:t>
            </a:r>
          </a:p>
          <a:p>
            <a:pPr defTabSz="813816">
              <a:spcAft>
                <a:spcPts val="600"/>
              </a:spcAft>
            </a:pPr>
            <a:endParaRPr lang="en-US" sz="2492" b="1" kern="1200">
              <a:solidFill>
                <a:schemeClr val="tx1"/>
              </a:solidFill>
              <a:latin typeface="+mn-lt"/>
              <a:ea typeface="+mn-ea"/>
              <a:cs typeface="+mn-cs"/>
            </a:endParaRPr>
          </a:p>
          <a:p>
            <a:pPr defTabSz="813816">
              <a:spcAft>
                <a:spcPts val="600"/>
              </a:spcAft>
            </a:pPr>
            <a:endParaRPr lang="en-US" sz="2136" b="1" kern="1200">
              <a:solidFill>
                <a:schemeClr val="tx1"/>
              </a:solidFill>
              <a:latin typeface="+mn-lt"/>
              <a:ea typeface="+mn-ea"/>
              <a:cs typeface="+mn-cs"/>
            </a:endParaRPr>
          </a:p>
          <a:p>
            <a:pPr defTabSz="813816">
              <a:spcAft>
                <a:spcPts val="600"/>
              </a:spcAft>
            </a:pPr>
            <a:r>
              <a:rPr lang="en-US" sz="2848" b="1" kern="1200">
                <a:solidFill>
                  <a:schemeClr val="tx1"/>
                </a:solidFill>
                <a:latin typeface="+mn-lt"/>
                <a:ea typeface="+mn-ea"/>
                <a:cs typeface="+mn-cs"/>
              </a:rPr>
              <a:t>Demographics:</a:t>
            </a:r>
          </a:p>
          <a:p>
            <a:pPr marL="508635" indent="-508635" defTabSz="813816">
              <a:spcAft>
                <a:spcPts val="600"/>
              </a:spcAft>
              <a:buFont typeface="Arial" panose="020B0604020202020204" pitchFamily="34" charset="0"/>
              <a:buChar char="•"/>
            </a:pPr>
            <a:r>
              <a:rPr lang="en-US" sz="2848" b="1" kern="1200">
                <a:solidFill>
                  <a:schemeClr val="tx1"/>
                </a:solidFill>
                <a:latin typeface="+mn-lt"/>
                <a:ea typeface="+mn-ea"/>
                <a:cs typeface="+mn-cs"/>
              </a:rPr>
              <a:t>Name : </a:t>
            </a:r>
            <a:r>
              <a:rPr lang="en-US" sz="2848" kern="1200">
                <a:solidFill>
                  <a:schemeClr val="tx1"/>
                </a:solidFill>
                <a:latin typeface="+mn-lt"/>
                <a:ea typeface="+mn-ea"/>
                <a:cs typeface="+mn-cs"/>
              </a:rPr>
              <a:t>AYESHA SHARMA</a:t>
            </a:r>
          </a:p>
          <a:p>
            <a:pPr defTabSz="813816">
              <a:spcAft>
                <a:spcPts val="600"/>
              </a:spcAft>
              <a:buFont typeface="Arial" panose="020B0604020202020204" pitchFamily="34" charset="0"/>
              <a:buChar char="•"/>
            </a:pPr>
            <a:r>
              <a:rPr lang="en-US" sz="2848" b="1" kern="1200">
                <a:solidFill>
                  <a:schemeClr val="tx1"/>
                </a:solidFill>
                <a:latin typeface="+mn-lt"/>
                <a:ea typeface="+mn-ea"/>
                <a:cs typeface="+mn-cs"/>
              </a:rPr>
              <a:t>Age:</a:t>
            </a:r>
            <a:r>
              <a:rPr lang="en-US" sz="2848" kern="1200">
                <a:solidFill>
                  <a:schemeClr val="tx1"/>
                </a:solidFill>
                <a:latin typeface="+mn-lt"/>
                <a:ea typeface="+mn-ea"/>
                <a:cs typeface="+mn-cs"/>
              </a:rPr>
              <a:t> 18-35 years</a:t>
            </a:r>
          </a:p>
          <a:p>
            <a:pPr defTabSz="813816">
              <a:spcAft>
                <a:spcPts val="600"/>
              </a:spcAft>
              <a:buFont typeface="Arial" panose="020B0604020202020204" pitchFamily="34" charset="0"/>
              <a:buChar char="•"/>
            </a:pPr>
            <a:r>
              <a:rPr lang="en-US" sz="2848" b="1" kern="1200">
                <a:solidFill>
                  <a:schemeClr val="tx1"/>
                </a:solidFill>
                <a:latin typeface="+mn-lt"/>
                <a:ea typeface="+mn-ea"/>
                <a:cs typeface="+mn-cs"/>
              </a:rPr>
              <a:t>Gender:</a:t>
            </a:r>
            <a:r>
              <a:rPr lang="en-US" sz="2848" kern="1200">
                <a:solidFill>
                  <a:schemeClr val="tx1"/>
                </a:solidFill>
                <a:latin typeface="+mn-lt"/>
                <a:ea typeface="+mn-ea"/>
                <a:cs typeface="+mn-cs"/>
              </a:rPr>
              <a:t> Predominantly female, but a growing interest among males</a:t>
            </a:r>
          </a:p>
          <a:p>
            <a:pPr defTabSz="813816">
              <a:spcAft>
                <a:spcPts val="600"/>
              </a:spcAft>
              <a:buFont typeface="Arial" panose="020B0604020202020204" pitchFamily="34" charset="0"/>
              <a:buChar char="•"/>
            </a:pPr>
            <a:r>
              <a:rPr lang="en-US" sz="2848" b="1" kern="1200">
                <a:solidFill>
                  <a:schemeClr val="tx1"/>
                </a:solidFill>
                <a:latin typeface="+mn-lt"/>
                <a:ea typeface="+mn-ea"/>
                <a:cs typeface="+mn-cs"/>
              </a:rPr>
              <a:t>Income Level:</a:t>
            </a:r>
            <a:r>
              <a:rPr lang="en-US" sz="2848" kern="1200">
                <a:solidFill>
                  <a:schemeClr val="tx1"/>
                </a:solidFill>
                <a:latin typeface="+mn-lt"/>
                <a:ea typeface="+mn-ea"/>
                <a:cs typeface="+mn-cs"/>
              </a:rPr>
              <a:t> Middle to upper-middle class</a:t>
            </a:r>
          </a:p>
          <a:p>
            <a:pPr defTabSz="813816">
              <a:spcAft>
                <a:spcPts val="600"/>
              </a:spcAft>
              <a:buFont typeface="Arial" panose="020B0604020202020204" pitchFamily="34" charset="0"/>
              <a:buChar char="•"/>
            </a:pPr>
            <a:r>
              <a:rPr lang="en-US" sz="2848" b="1" kern="1200">
                <a:solidFill>
                  <a:schemeClr val="tx1"/>
                </a:solidFill>
                <a:latin typeface="+mn-lt"/>
                <a:ea typeface="+mn-ea"/>
                <a:cs typeface="+mn-cs"/>
              </a:rPr>
              <a:t>Location:</a:t>
            </a:r>
            <a:r>
              <a:rPr lang="en-US" sz="2848" kern="1200">
                <a:solidFill>
                  <a:schemeClr val="tx1"/>
                </a:solidFill>
                <a:latin typeface="+mn-lt"/>
                <a:ea typeface="+mn-ea"/>
                <a:cs typeface="+mn-cs"/>
              </a:rPr>
              <a:t> Urban and semi-urban areas, with a significant presence in Tier 1 and Tier 2 cities in India</a:t>
            </a:r>
          </a:p>
          <a:p>
            <a:pPr defTabSz="813816">
              <a:spcAft>
                <a:spcPts val="600"/>
              </a:spcAft>
              <a:buFont typeface="Arial" panose="020B0604020202020204" pitchFamily="34" charset="0"/>
              <a:buChar char="•"/>
            </a:pPr>
            <a:r>
              <a:rPr lang="en-US" sz="2848" b="1" kern="1200">
                <a:solidFill>
                  <a:schemeClr val="tx1"/>
                </a:solidFill>
                <a:latin typeface="+mn-lt"/>
                <a:ea typeface="+mn-ea"/>
                <a:cs typeface="+mn-cs"/>
              </a:rPr>
              <a:t>Education:</a:t>
            </a:r>
            <a:r>
              <a:rPr lang="en-US" sz="2848" kern="1200">
                <a:solidFill>
                  <a:schemeClr val="tx1"/>
                </a:solidFill>
                <a:latin typeface="+mn-lt"/>
                <a:ea typeface="+mn-ea"/>
                <a:cs typeface="+mn-cs"/>
              </a:rPr>
              <a:t> College-educated or pursuing higher education</a:t>
            </a:r>
          </a:p>
          <a:p>
            <a:pPr defTabSz="813816">
              <a:spcAft>
                <a:spcPts val="600"/>
              </a:spcAft>
              <a:buFont typeface="Arial" panose="020B0604020202020204" pitchFamily="34" charset="0"/>
              <a:buChar char="•"/>
            </a:pPr>
            <a:r>
              <a:rPr lang="en-US" sz="2848" b="1" kern="1200">
                <a:solidFill>
                  <a:schemeClr val="tx1"/>
                </a:solidFill>
                <a:latin typeface="+mn-lt"/>
                <a:ea typeface="+mn-ea"/>
                <a:cs typeface="+mn-cs"/>
              </a:rPr>
              <a:t>Occupation:</a:t>
            </a:r>
            <a:r>
              <a:rPr lang="en-US" sz="2848" kern="1200">
                <a:solidFill>
                  <a:schemeClr val="tx1"/>
                </a:solidFill>
                <a:latin typeface="+mn-lt"/>
                <a:ea typeface="+mn-ea"/>
                <a:cs typeface="+mn-cs"/>
              </a:rPr>
              <a:t> Students, working professionals (especially in corporate and creative fields), young entrepreneurs</a:t>
            </a:r>
            <a:endParaRPr lang="en-US" sz="3200"/>
          </a:p>
        </p:txBody>
      </p:sp>
      <p:pic>
        <p:nvPicPr>
          <p:cNvPr id="7" name="Picture 6" descr="A person with colorful makeup&#10;&#10;Description automatically generated">
            <a:extLst>
              <a:ext uri="{FF2B5EF4-FFF2-40B4-BE49-F238E27FC236}">
                <a16:creationId xmlns:a16="http://schemas.microsoft.com/office/drawing/2014/main" id="{55758079-5078-C2F2-2290-099E0B2C13AA}"/>
              </a:ext>
            </a:extLst>
          </p:cNvPr>
          <p:cNvPicPr>
            <a:picLocks noChangeAspect="1"/>
          </p:cNvPicPr>
          <p:nvPr/>
        </p:nvPicPr>
        <p:blipFill>
          <a:blip r:embed="rId2"/>
          <a:stretch>
            <a:fillRect/>
          </a:stretch>
        </p:blipFill>
        <p:spPr>
          <a:xfrm>
            <a:off x="8746699" y="548640"/>
            <a:ext cx="5029520" cy="6351982"/>
          </a:xfrm>
          <a:prstGeom prst="rect">
            <a:avLst/>
          </a:prstGeom>
        </p:spPr>
      </p:pic>
    </p:spTree>
    <p:extLst>
      <p:ext uri="{BB962C8B-B14F-4D97-AF65-F5344CB8AC3E}">
        <p14:creationId xmlns:p14="http://schemas.microsoft.com/office/powerpoint/2010/main" val="640079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ith a blue veil and earrings&#10;&#10;Description automatically generated">
            <a:extLst>
              <a:ext uri="{FF2B5EF4-FFF2-40B4-BE49-F238E27FC236}">
                <a16:creationId xmlns:a16="http://schemas.microsoft.com/office/drawing/2014/main" id="{D73B8163-B9BB-AA10-7CFB-58D117FF1615}"/>
              </a:ext>
            </a:extLst>
          </p:cNvPr>
          <p:cNvPicPr>
            <a:picLocks noChangeAspect="1"/>
          </p:cNvPicPr>
          <p:nvPr/>
        </p:nvPicPr>
        <p:blipFill>
          <a:blip r:embed="rId2"/>
          <a:srcRect t="11579" b="41079"/>
          <a:stretch/>
        </p:blipFill>
        <p:spPr>
          <a:xfrm>
            <a:off x="1" y="10"/>
            <a:ext cx="11603570" cy="8229590"/>
          </a:xfrm>
          <a:prstGeom prst="rect">
            <a:avLst/>
          </a:prstGeom>
        </p:spPr>
      </p:pic>
      <p:sp>
        <p:nvSpPr>
          <p:cNvPr id="1047" name="Rectangle 104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50022" y="0"/>
            <a:ext cx="8480374" cy="82296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04ED2D2-17D8-403A-D6EB-463B630B66A8}"/>
              </a:ext>
            </a:extLst>
          </p:cNvPr>
          <p:cNvSpPr txBox="1"/>
          <p:nvPr/>
        </p:nvSpPr>
        <p:spPr>
          <a:xfrm>
            <a:off x="9037932" y="438150"/>
            <a:ext cx="5696640" cy="22798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u="sng" dirty="0">
                <a:latin typeface="Algerian" panose="04020705040A02060702" pitchFamily="82" charset="0"/>
                <a:ea typeface="+mj-ea"/>
                <a:cs typeface="+mj-cs"/>
              </a:rPr>
              <a:t>Psychographics:</a:t>
            </a:r>
          </a:p>
        </p:txBody>
      </p:sp>
      <p:sp>
        <p:nvSpPr>
          <p:cNvPr id="5" name="Rectangle 2">
            <a:extLst>
              <a:ext uri="{FF2B5EF4-FFF2-40B4-BE49-F238E27FC236}">
                <a16:creationId xmlns:a16="http://schemas.microsoft.com/office/drawing/2014/main" id="{A23E0336-69DC-C5E0-A801-83FB8EC512E4}"/>
              </a:ext>
            </a:extLst>
          </p:cNvPr>
          <p:cNvSpPr>
            <a:spLocks noChangeArrowheads="1"/>
          </p:cNvSpPr>
          <p:nvPr/>
        </p:nvSpPr>
        <p:spPr bwMode="auto">
          <a:xfrm>
            <a:off x="9037932" y="2921041"/>
            <a:ext cx="4586626" cy="44913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fontScale="92500" lnSpcReduction="20000"/>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Lifestyle:</a:t>
            </a:r>
            <a:endParaRPr kumimoji="0" lang="en-US" altLang="en-US" sz="2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Fashion-conscious and trend-oriented</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Values appearance and personal grooming</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Active social life, often attending events, parties, and social gatherings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Personality:</a:t>
            </a:r>
            <a:endParaRPr kumimoji="0" lang="en-US" altLang="en-US" sz="2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Confident, ambitious, and outgoing</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Values quality and brand reputation</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Open to experimenting with new looks and products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Interests:</a:t>
            </a:r>
            <a:endParaRPr kumimoji="0" lang="en-US" altLang="en-US" sz="2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Beauty and skincare</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Fashion and lifestyle trends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Social media and influencers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Fitness and wellness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500" b="0" i="0" u="none" strike="noStrike" cap="none" normalizeH="0" baseline="0" dirty="0">
              <a:ln>
                <a:noFill/>
              </a:ln>
              <a:effectLst/>
            </a:endParaRPr>
          </a:p>
        </p:txBody>
      </p:sp>
    </p:spTree>
    <p:extLst>
      <p:ext uri="{BB962C8B-B14F-4D97-AF65-F5344CB8AC3E}">
        <p14:creationId xmlns:p14="http://schemas.microsoft.com/office/powerpoint/2010/main" val="309747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CA4CE7-3720-D242-404E-893F0109112D}"/>
              </a:ext>
            </a:extLst>
          </p:cNvPr>
          <p:cNvSpPr txBox="1"/>
          <p:nvPr/>
        </p:nvSpPr>
        <p:spPr>
          <a:xfrm>
            <a:off x="1284790" y="-877158"/>
            <a:ext cx="6182810" cy="315737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u="sng" dirty="0">
                <a:latin typeface="Algerian" panose="04020705040A02060702" pitchFamily="82" charset="0"/>
                <a:ea typeface="+mj-ea"/>
                <a:cs typeface="+mj-cs"/>
              </a:rPr>
              <a:t>Behavioral:</a:t>
            </a:r>
          </a:p>
        </p:txBody>
      </p:sp>
      <p:sp>
        <p:nvSpPr>
          <p:cNvPr id="4" name="Rectangle 1">
            <a:extLst>
              <a:ext uri="{FF2B5EF4-FFF2-40B4-BE49-F238E27FC236}">
                <a16:creationId xmlns:a16="http://schemas.microsoft.com/office/drawing/2014/main" id="{D0ADC1FC-0F7D-5AC7-AFE0-BCFB6EEA77DA}"/>
              </a:ext>
            </a:extLst>
          </p:cNvPr>
          <p:cNvSpPr>
            <a:spLocks noChangeArrowheads="1"/>
          </p:cNvSpPr>
          <p:nvPr/>
        </p:nvSpPr>
        <p:spPr bwMode="auto">
          <a:xfrm>
            <a:off x="482747" y="2430684"/>
            <a:ext cx="5226318" cy="517388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lnSpcReduction="10000"/>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effectLst/>
                <a:latin typeface="Segoe UI Black" panose="020B0A02040204020203" pitchFamily="34" charset="0"/>
                <a:ea typeface="Segoe UI Black" panose="020B0A02040204020203" pitchFamily="34" charset="0"/>
              </a:rPr>
              <a:t>Buying Habits:</a:t>
            </a:r>
            <a:endPar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rPr>
              <a:t>Regularly shops for beauty and skincare products both online and offline</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rPr>
              <a:t>Tends to follow beauty influencers and recommendations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rPr>
              <a:t>Looks for products that offer quality, innovation, and value for money</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rPr>
              <a:t>Prefers brands that are easily accessible in terms of availability and price</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effectLst/>
                <a:latin typeface="Segoe UI Black" panose="020B0A02040204020203" pitchFamily="34" charset="0"/>
                <a:ea typeface="Segoe UI Black" panose="020B0A02040204020203" pitchFamily="34" charset="0"/>
              </a:rPr>
              <a:t>Brand Loyalty:</a:t>
            </a:r>
            <a:endPar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rPr>
              <a:t>High brand loyalty due to positive past experiences with Lakme products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rPr>
              <a:t>Likely to try new products launched by Lakme</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effectLst/>
                <a:latin typeface="Segoe UI Black" panose="020B0A02040204020203" pitchFamily="34" charset="0"/>
                <a:ea typeface="Segoe UI Black" panose="020B0A02040204020203" pitchFamily="34" charset="0"/>
              </a:rPr>
              <a:t>Decision-Making Process:</a:t>
            </a:r>
            <a:endPar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rPr>
              <a:t>Researches products online through reviews and social media</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rPr>
              <a:t>Values recommendations from friends, family, and influencers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effectLst/>
                <a:latin typeface="Segoe UI Black" panose="020B0A02040204020203" pitchFamily="34" charset="0"/>
                <a:ea typeface="Segoe UI Black" panose="020B0A02040204020203" pitchFamily="34" charset="0"/>
              </a:rPr>
              <a:t>Considers product ingredients, benefits, and brand reputation before purchasing</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300" b="0" i="0" u="none" strike="noStrike" cap="none" normalizeH="0" baseline="0" dirty="0">
              <a:ln>
                <a:noFill/>
              </a:ln>
              <a:effectLst/>
            </a:endParaRPr>
          </a:p>
        </p:txBody>
      </p:sp>
      <p:pic>
        <p:nvPicPr>
          <p:cNvPr id="8" name="Picture 7" descr="A person with long brown hair and red lipstick&#10;&#10;Description automatically generated">
            <a:extLst>
              <a:ext uri="{FF2B5EF4-FFF2-40B4-BE49-F238E27FC236}">
                <a16:creationId xmlns:a16="http://schemas.microsoft.com/office/drawing/2014/main" id="{A4F06992-E2A5-FDA9-911D-999C02CA9954}"/>
              </a:ext>
            </a:extLst>
          </p:cNvPr>
          <p:cNvPicPr>
            <a:picLocks noChangeAspect="1"/>
          </p:cNvPicPr>
          <p:nvPr/>
        </p:nvPicPr>
        <p:blipFill>
          <a:blip r:embed="rId2"/>
          <a:srcRect b="10000"/>
          <a:stretch/>
        </p:blipFill>
        <p:spPr>
          <a:xfrm>
            <a:off x="7315200" y="10"/>
            <a:ext cx="7315198" cy="8229590"/>
          </a:xfrm>
          <a:prstGeom prst="rect">
            <a:avLst/>
          </a:prstGeom>
        </p:spPr>
      </p:pic>
      <p:sp>
        <p:nvSpPr>
          <p:cNvPr id="29" name="Rectangle 2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043309" y="3634646"/>
            <a:ext cx="1871357" cy="7327576"/>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8529" y="-4512"/>
            <a:ext cx="2611868" cy="8229598"/>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315200" y="6602762"/>
            <a:ext cx="7327576" cy="1631347"/>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2" name="Rectangle 31">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832270" y="3527552"/>
            <a:ext cx="3795490" cy="4697534"/>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 name="AutoShape 7">
            <a:extLst>
              <a:ext uri="{FF2B5EF4-FFF2-40B4-BE49-F238E27FC236}">
                <a16:creationId xmlns:a16="http://schemas.microsoft.com/office/drawing/2014/main" id="{E923D328-A683-DF89-4C14-5107AADF8A69}"/>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a:extLst>
              <a:ext uri="{FF2B5EF4-FFF2-40B4-BE49-F238E27FC236}">
                <a16:creationId xmlns:a16="http://schemas.microsoft.com/office/drawing/2014/main" id="{777D7F61-D1A9-0527-61C8-8C517381E338}"/>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07679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85" name="Group 3084">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35721"/>
            <a:ext cx="14642609" cy="1823226"/>
            <a:chOff x="-1" y="-29768"/>
            <a:chExt cx="12202175" cy="1519356"/>
          </a:xfrm>
        </p:grpSpPr>
        <p:sp>
          <p:nvSpPr>
            <p:cNvPr id="3082" name="Rectangle 3081">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9564C55E-5E02-C0D4-33F1-C380C5154A72}"/>
              </a:ext>
            </a:extLst>
          </p:cNvPr>
          <p:cNvSpPr txBox="1"/>
          <p:nvPr/>
        </p:nvSpPr>
        <p:spPr>
          <a:xfrm>
            <a:off x="1052029" y="362211"/>
            <a:ext cx="12572531" cy="12042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800" u="sng" kern="1200" dirty="0">
                <a:solidFill>
                  <a:srgbClr val="FFFFFF"/>
                </a:solidFill>
                <a:latin typeface="Algerian" panose="04020705040A02060702" pitchFamily="82" charset="0"/>
                <a:ea typeface="+mj-ea"/>
                <a:cs typeface="+mj-cs"/>
              </a:rPr>
              <a:t>Preferred Channels</a:t>
            </a:r>
            <a:r>
              <a:rPr lang="en-US" sz="3800" u="sng" kern="1200" dirty="0">
                <a:solidFill>
                  <a:srgbClr val="FFFFFF"/>
                </a:solidFill>
                <a:latin typeface="+mj-lt"/>
                <a:ea typeface="+mj-ea"/>
                <a:cs typeface="+mj-cs"/>
              </a:rPr>
              <a:t>:</a:t>
            </a:r>
          </a:p>
        </p:txBody>
      </p:sp>
      <p:sp>
        <p:nvSpPr>
          <p:cNvPr id="6" name="Rectangle 2">
            <a:extLst>
              <a:ext uri="{FF2B5EF4-FFF2-40B4-BE49-F238E27FC236}">
                <a16:creationId xmlns:a16="http://schemas.microsoft.com/office/drawing/2014/main" id="{7F1174D8-DD3A-39A8-505E-80C05B93D904}"/>
              </a:ext>
            </a:extLst>
          </p:cNvPr>
          <p:cNvSpPr>
            <a:spLocks noChangeArrowheads="1"/>
          </p:cNvSpPr>
          <p:nvPr/>
        </p:nvSpPr>
        <p:spPr bwMode="auto">
          <a:xfrm>
            <a:off x="449053" y="2161799"/>
            <a:ext cx="9042211" cy="2227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576072" eaLnBrk="0" fontAlgn="base" hangingPunct="0">
              <a:spcBef>
                <a:spcPct val="0"/>
              </a:spcBef>
              <a:spcAft>
                <a:spcPts val="600"/>
              </a:spcAft>
              <a:buFontTx/>
              <a:buChar char="•"/>
            </a:pPr>
            <a:r>
              <a:rPr lang="en-US" altLang="en-US" sz="1512" b="1" kern="1200" dirty="0">
                <a:solidFill>
                  <a:schemeClr val="tx1"/>
                </a:solidFill>
                <a:latin typeface="Arial" panose="020B0604020202020204" pitchFamily="34" charset="0"/>
                <a:ea typeface="+mn-ea"/>
                <a:cs typeface="+mn-cs"/>
              </a:rPr>
              <a:t>Online:</a:t>
            </a:r>
            <a:endParaRPr lang="en-US" altLang="en-US" sz="1512" kern="1200" dirty="0">
              <a:solidFill>
                <a:schemeClr val="tx1"/>
              </a:solidFill>
              <a:latin typeface="Arial" panose="020B0604020202020204" pitchFamily="34" charset="0"/>
              <a:ea typeface="+mn-ea"/>
              <a:cs typeface="+mn-cs"/>
            </a:endParaRPr>
          </a:p>
          <a:p>
            <a:pPr defTabSz="576072" eaLnBrk="0" fontAlgn="base" hangingPunct="0">
              <a:spcBef>
                <a:spcPct val="0"/>
              </a:spcBef>
              <a:spcAft>
                <a:spcPts val="600"/>
              </a:spcAft>
              <a:buFontTx/>
              <a:buChar char="•"/>
            </a:pPr>
            <a:r>
              <a:rPr lang="en-US" altLang="en-US" sz="1512" kern="1200" dirty="0">
                <a:solidFill>
                  <a:schemeClr val="tx1"/>
                </a:solidFill>
                <a:latin typeface="Arial" panose="020B0604020202020204" pitchFamily="34" charset="0"/>
                <a:ea typeface="+mn-ea"/>
                <a:cs typeface="+mn-cs"/>
              </a:rPr>
              <a:t>E-commerce platforms like </a:t>
            </a:r>
            <a:r>
              <a:rPr lang="en-US" altLang="en-US" sz="1512" kern="1200" dirty="0" err="1">
                <a:solidFill>
                  <a:schemeClr val="tx1"/>
                </a:solidFill>
                <a:latin typeface="Arial" panose="020B0604020202020204" pitchFamily="34" charset="0"/>
                <a:ea typeface="+mn-ea"/>
                <a:cs typeface="+mn-cs"/>
              </a:rPr>
              <a:t>Nykaa</a:t>
            </a:r>
            <a:r>
              <a:rPr lang="en-US" altLang="en-US" sz="1512" kern="1200" dirty="0">
                <a:solidFill>
                  <a:schemeClr val="tx1"/>
                </a:solidFill>
                <a:latin typeface="Arial" panose="020B0604020202020204" pitchFamily="34" charset="0"/>
                <a:ea typeface="+mn-ea"/>
                <a:cs typeface="+mn-cs"/>
              </a:rPr>
              <a:t>, Amazon, Flipkart</a:t>
            </a:r>
          </a:p>
          <a:p>
            <a:pPr defTabSz="576072" eaLnBrk="0" fontAlgn="base" hangingPunct="0">
              <a:spcBef>
                <a:spcPct val="0"/>
              </a:spcBef>
              <a:spcAft>
                <a:spcPts val="600"/>
              </a:spcAft>
              <a:buFontTx/>
              <a:buChar char="•"/>
            </a:pPr>
            <a:r>
              <a:rPr lang="en-US" altLang="en-US" sz="1512" kern="1200" dirty="0">
                <a:solidFill>
                  <a:schemeClr val="tx1"/>
                </a:solidFill>
                <a:latin typeface="Arial" panose="020B0604020202020204" pitchFamily="34" charset="0"/>
                <a:ea typeface="+mn-ea"/>
                <a:cs typeface="+mn-cs"/>
              </a:rPr>
              <a:t>Social media platforms (Instagram, YouTube) for tutorials and reviews</a:t>
            </a:r>
          </a:p>
          <a:p>
            <a:pPr defTabSz="576072" eaLnBrk="0" fontAlgn="base" hangingPunct="0">
              <a:spcBef>
                <a:spcPct val="0"/>
              </a:spcBef>
              <a:spcAft>
                <a:spcPts val="600"/>
              </a:spcAft>
              <a:buFontTx/>
              <a:buChar char="•"/>
            </a:pPr>
            <a:r>
              <a:rPr lang="en-US" altLang="en-US" sz="1512" b="1" kern="1200" dirty="0">
                <a:solidFill>
                  <a:schemeClr val="tx1"/>
                </a:solidFill>
                <a:latin typeface="Arial" panose="020B0604020202020204" pitchFamily="34" charset="0"/>
                <a:ea typeface="+mn-ea"/>
                <a:cs typeface="+mn-cs"/>
              </a:rPr>
              <a:t>Offline:</a:t>
            </a:r>
            <a:endParaRPr lang="en-US" altLang="en-US" sz="1512" kern="1200" dirty="0">
              <a:solidFill>
                <a:schemeClr val="tx1"/>
              </a:solidFill>
              <a:latin typeface="Arial" panose="020B0604020202020204" pitchFamily="34" charset="0"/>
              <a:ea typeface="+mn-ea"/>
              <a:cs typeface="+mn-cs"/>
            </a:endParaRPr>
          </a:p>
          <a:p>
            <a:pPr defTabSz="576072" eaLnBrk="0" fontAlgn="base" hangingPunct="0">
              <a:spcBef>
                <a:spcPct val="0"/>
              </a:spcBef>
              <a:spcAft>
                <a:spcPts val="600"/>
              </a:spcAft>
              <a:buFontTx/>
              <a:buChar char="•"/>
            </a:pPr>
            <a:r>
              <a:rPr lang="en-US" altLang="en-US" sz="1512" kern="1200" dirty="0">
                <a:solidFill>
                  <a:schemeClr val="tx1"/>
                </a:solidFill>
                <a:latin typeface="Arial" panose="020B0604020202020204" pitchFamily="34" charset="0"/>
                <a:ea typeface="+mn-ea"/>
                <a:cs typeface="+mn-cs"/>
              </a:rPr>
              <a:t>Retail stores, beauty salons, and Lakme Beauty Lounges</a:t>
            </a:r>
          </a:p>
          <a:p>
            <a:pPr defTabSz="576072" eaLnBrk="0" fontAlgn="base" hangingPunct="0">
              <a:spcBef>
                <a:spcPct val="0"/>
              </a:spcBef>
              <a:spcAft>
                <a:spcPts val="600"/>
              </a:spcAft>
              <a:buFontTx/>
              <a:buChar char="•"/>
            </a:pPr>
            <a:r>
              <a:rPr lang="en-US" altLang="en-US" sz="1512" kern="1200" dirty="0">
                <a:solidFill>
                  <a:schemeClr val="tx1"/>
                </a:solidFill>
                <a:latin typeface="Arial" panose="020B0604020202020204" pitchFamily="34" charset="0"/>
                <a:ea typeface="+mn-ea"/>
                <a:cs typeface="+mn-cs"/>
              </a:rPr>
              <a:t>Shopping malls and cosmetic sections in large retail chains</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09B394F-74E2-EEEE-7A36-A3E24EEC5E20}"/>
              </a:ext>
            </a:extLst>
          </p:cNvPr>
          <p:cNvSpPr txBox="1"/>
          <p:nvPr/>
        </p:nvSpPr>
        <p:spPr>
          <a:xfrm>
            <a:off x="2721170" y="4396287"/>
            <a:ext cx="9188525" cy="3422732"/>
          </a:xfrm>
          <a:prstGeom prst="rect">
            <a:avLst/>
          </a:prstGeom>
          <a:noFill/>
        </p:spPr>
        <p:txBody>
          <a:bodyPr wrap="square">
            <a:spAutoFit/>
          </a:bodyPr>
          <a:lstStyle/>
          <a:p>
            <a:pPr defTabSz="576072">
              <a:spcAft>
                <a:spcPts val="600"/>
              </a:spcAft>
            </a:pPr>
            <a:r>
              <a:rPr lang="en-US" sz="1764" b="1" kern="1200" dirty="0">
                <a:solidFill>
                  <a:schemeClr val="tx1"/>
                </a:solidFill>
                <a:latin typeface="+mn-lt"/>
                <a:ea typeface="+mn-ea"/>
                <a:cs typeface="+mn-cs"/>
              </a:rPr>
              <a:t>Marketing Messaging:</a:t>
            </a:r>
          </a:p>
          <a:p>
            <a:pPr defTabSz="576072">
              <a:spcAft>
                <a:spcPts val="600"/>
              </a:spcAft>
              <a:buFont typeface="Arial" panose="020B0604020202020204" pitchFamily="34" charset="0"/>
              <a:buChar char="•"/>
            </a:pPr>
            <a:r>
              <a:rPr lang="en-US" sz="1764" b="1" kern="1200" dirty="0">
                <a:solidFill>
                  <a:schemeClr val="tx1"/>
                </a:solidFill>
                <a:latin typeface="+mn-lt"/>
                <a:ea typeface="+mn-ea"/>
                <a:cs typeface="+mn-cs"/>
              </a:rPr>
              <a:t>Brand Values:</a:t>
            </a:r>
            <a:endParaRPr lang="en-US" sz="1764" kern="1200" dirty="0">
              <a:solidFill>
                <a:schemeClr val="tx1"/>
              </a:solidFill>
              <a:latin typeface="+mn-lt"/>
              <a:ea typeface="+mn-ea"/>
              <a:cs typeface="+mn-cs"/>
            </a:endParaRPr>
          </a:p>
          <a:p>
            <a:pPr marL="468059" lvl="1" indent="-180023" defTabSz="576072">
              <a:spcAft>
                <a:spcPts val="600"/>
              </a:spcAft>
              <a:buFont typeface="Arial" panose="020B0604020202020204" pitchFamily="34" charset="0"/>
              <a:buChar char="•"/>
            </a:pPr>
            <a:r>
              <a:rPr lang="en-US" sz="1764" kern="1200" dirty="0">
                <a:solidFill>
                  <a:schemeClr val="tx1"/>
                </a:solidFill>
                <a:latin typeface="+mn-lt"/>
                <a:ea typeface="+mn-ea"/>
                <a:cs typeface="+mn-cs"/>
              </a:rPr>
              <a:t>Trust, quality, and innovation</a:t>
            </a:r>
          </a:p>
          <a:p>
            <a:pPr marL="468059" lvl="1" indent="-180023" defTabSz="576072">
              <a:spcAft>
                <a:spcPts val="600"/>
              </a:spcAft>
              <a:buFont typeface="Arial" panose="020B0604020202020204" pitchFamily="34" charset="0"/>
              <a:buChar char="•"/>
            </a:pPr>
            <a:r>
              <a:rPr lang="en-US" sz="1764" kern="1200" dirty="0">
                <a:solidFill>
                  <a:schemeClr val="tx1"/>
                </a:solidFill>
                <a:latin typeface="+mn-lt"/>
                <a:ea typeface="+mn-ea"/>
                <a:cs typeface="+mn-cs"/>
              </a:rPr>
              <a:t>Empowering individuals to express their beauty confidently</a:t>
            </a:r>
          </a:p>
          <a:p>
            <a:pPr defTabSz="576072">
              <a:spcAft>
                <a:spcPts val="600"/>
              </a:spcAft>
              <a:buFont typeface="Arial" panose="020B0604020202020204" pitchFamily="34" charset="0"/>
              <a:buChar char="•"/>
            </a:pPr>
            <a:r>
              <a:rPr lang="en-US" sz="1764" b="1" kern="1200" dirty="0">
                <a:solidFill>
                  <a:schemeClr val="tx1"/>
                </a:solidFill>
                <a:latin typeface="+mn-lt"/>
                <a:ea typeface="+mn-ea"/>
                <a:cs typeface="+mn-cs"/>
              </a:rPr>
              <a:t>Key Messages:</a:t>
            </a:r>
            <a:endParaRPr lang="en-US" sz="1764" kern="1200" dirty="0">
              <a:solidFill>
                <a:schemeClr val="tx1"/>
              </a:solidFill>
              <a:latin typeface="+mn-lt"/>
              <a:ea typeface="+mn-ea"/>
              <a:cs typeface="+mn-cs"/>
            </a:endParaRPr>
          </a:p>
          <a:p>
            <a:pPr marL="468059" lvl="1" indent="-180023" defTabSz="576072">
              <a:spcAft>
                <a:spcPts val="600"/>
              </a:spcAft>
              <a:buFont typeface="Arial" panose="020B0604020202020204" pitchFamily="34" charset="0"/>
              <a:buChar char="•"/>
            </a:pPr>
            <a:r>
              <a:rPr lang="en-US" sz="1764" kern="1200" dirty="0">
                <a:solidFill>
                  <a:schemeClr val="tx1"/>
                </a:solidFill>
                <a:latin typeface="+mn-lt"/>
                <a:ea typeface="+mn-ea"/>
                <a:cs typeface="+mn-cs"/>
              </a:rPr>
              <a:t>"Unleash your inner beauty with Lakme's innovative range."</a:t>
            </a:r>
          </a:p>
          <a:p>
            <a:pPr marL="468059" lvl="1" indent="-180023" defTabSz="576072">
              <a:spcAft>
                <a:spcPts val="600"/>
              </a:spcAft>
              <a:buFont typeface="Arial" panose="020B0604020202020204" pitchFamily="34" charset="0"/>
              <a:buChar char="•"/>
            </a:pPr>
            <a:r>
              <a:rPr lang="en-US" sz="1764" kern="1200" dirty="0">
                <a:solidFill>
                  <a:schemeClr val="tx1"/>
                </a:solidFill>
                <a:latin typeface="+mn-lt"/>
                <a:ea typeface="+mn-ea"/>
                <a:cs typeface="+mn-cs"/>
              </a:rPr>
              <a:t>"Trusted by millions for a flawless look."</a:t>
            </a:r>
          </a:p>
          <a:p>
            <a:pPr marL="468059" lvl="1" indent="-180023" defTabSz="576072">
              <a:spcAft>
                <a:spcPts val="600"/>
              </a:spcAft>
              <a:buFont typeface="Arial" panose="020B0604020202020204" pitchFamily="34" charset="0"/>
              <a:buChar char="•"/>
            </a:pPr>
            <a:r>
              <a:rPr lang="en-US" sz="1764" kern="1200" dirty="0">
                <a:solidFill>
                  <a:schemeClr val="tx1"/>
                </a:solidFill>
                <a:latin typeface="+mn-lt"/>
                <a:ea typeface="+mn-ea"/>
                <a:cs typeface="+mn-cs"/>
              </a:rPr>
              <a:t>"Stay ahead in style with Lakme's trendy and high-quality products."</a:t>
            </a:r>
          </a:p>
          <a:p>
            <a:pPr defTabSz="576072">
              <a:spcAft>
                <a:spcPts val="600"/>
              </a:spcAft>
            </a:pPr>
            <a:r>
              <a:rPr lang="en-US" sz="1764" kern="1200" dirty="0">
                <a:solidFill>
                  <a:schemeClr val="tx1"/>
                </a:solidFill>
                <a:latin typeface="+mn-lt"/>
                <a:ea typeface="+mn-ea"/>
                <a:cs typeface="+mn-cs"/>
              </a:rPr>
              <a:t>This buyer persona helps Lakme tailor its marketing strategies, product development, and customer engagement efforts to meet the needs and preferences of its target audience effectively.</a:t>
            </a:r>
            <a:endParaRPr lang="en-US" sz="2800" dirty="0"/>
          </a:p>
        </p:txBody>
      </p:sp>
      <p:pic>
        <p:nvPicPr>
          <p:cNvPr id="12" name="Picture 11" descr="A person with brown hair and makeup&#10;&#10;Description automatically generated">
            <a:extLst>
              <a:ext uri="{FF2B5EF4-FFF2-40B4-BE49-F238E27FC236}">
                <a16:creationId xmlns:a16="http://schemas.microsoft.com/office/drawing/2014/main" id="{D988CACD-8FFB-A0D8-28A3-E6E32AB81EF3}"/>
              </a:ext>
            </a:extLst>
          </p:cNvPr>
          <p:cNvPicPr>
            <a:picLocks noChangeAspect="1"/>
          </p:cNvPicPr>
          <p:nvPr/>
        </p:nvPicPr>
        <p:blipFill>
          <a:blip r:embed="rId2"/>
          <a:stretch>
            <a:fillRect/>
          </a:stretch>
        </p:blipFill>
        <p:spPr>
          <a:xfrm>
            <a:off x="9734309" y="1794839"/>
            <a:ext cx="4399276" cy="3853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70554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5" name="Text 2"/>
          <p:cNvSpPr/>
          <p:nvPr/>
        </p:nvSpPr>
        <p:spPr>
          <a:xfrm>
            <a:off x="6091238" y="1420297"/>
            <a:ext cx="7934325" cy="1016318"/>
          </a:xfrm>
          <a:prstGeom prst="rect">
            <a:avLst/>
          </a:prstGeom>
          <a:noFill/>
          <a:ln/>
        </p:spPr>
        <p:txBody>
          <a:bodyPr wrap="square" rtlCol="0" anchor="t"/>
          <a:lstStyle/>
          <a:p>
            <a:pPr marL="0" indent="0">
              <a:lnSpc>
                <a:spcPts val="4002"/>
              </a:lnSpc>
              <a:buNone/>
            </a:pPr>
            <a:r>
              <a:rPr lang="en-US" sz="3202" u="sng" dirty="0">
                <a:solidFill>
                  <a:srgbClr val="F98AC7"/>
                </a:solidFill>
                <a:latin typeface="Lora" pitchFamily="34" charset="0"/>
                <a:ea typeface="Lora" pitchFamily="34" charset="-122"/>
                <a:cs typeface="Lora" pitchFamily="34" charset="-120"/>
              </a:rPr>
              <a:t>LAKME's Digital Marketing Strategies: Past, Present, and Future</a:t>
            </a:r>
            <a:endParaRPr lang="en-US" sz="3202" u="sng" dirty="0"/>
          </a:p>
        </p:txBody>
      </p:sp>
      <p:sp>
        <p:nvSpPr>
          <p:cNvPr id="6" name="Shape 3"/>
          <p:cNvSpPr/>
          <p:nvPr/>
        </p:nvSpPr>
        <p:spPr>
          <a:xfrm>
            <a:off x="6339007" y="2695813"/>
            <a:ext cx="22860" cy="4113490"/>
          </a:xfrm>
          <a:prstGeom prst="roundRect">
            <a:avLst>
              <a:gd name="adj" fmla="val 113396"/>
            </a:avLst>
          </a:prstGeom>
          <a:solidFill>
            <a:srgbClr val="5D606B"/>
          </a:solidFill>
          <a:ln/>
        </p:spPr>
        <p:txBody>
          <a:bodyPr/>
          <a:lstStyle/>
          <a:p>
            <a:endParaRPr lang="en-US"/>
          </a:p>
        </p:txBody>
      </p:sp>
      <p:sp>
        <p:nvSpPr>
          <p:cNvPr id="7" name="Shape 4"/>
          <p:cNvSpPr/>
          <p:nvPr/>
        </p:nvSpPr>
        <p:spPr>
          <a:xfrm>
            <a:off x="6521946" y="3073003"/>
            <a:ext cx="604837" cy="22860"/>
          </a:xfrm>
          <a:prstGeom prst="roundRect">
            <a:avLst>
              <a:gd name="adj" fmla="val 113396"/>
            </a:avLst>
          </a:prstGeom>
          <a:solidFill>
            <a:srgbClr val="5D606B"/>
          </a:solidFill>
          <a:ln/>
        </p:spPr>
        <p:txBody>
          <a:bodyPr/>
          <a:lstStyle/>
          <a:p>
            <a:endParaRPr lang="en-US"/>
          </a:p>
        </p:txBody>
      </p:sp>
      <p:sp>
        <p:nvSpPr>
          <p:cNvPr id="8" name="Shape 5"/>
          <p:cNvSpPr/>
          <p:nvPr/>
        </p:nvSpPr>
        <p:spPr>
          <a:xfrm>
            <a:off x="6156067" y="2890123"/>
            <a:ext cx="388739" cy="388739"/>
          </a:xfrm>
          <a:prstGeom prst="roundRect">
            <a:avLst>
              <a:gd name="adj" fmla="val 6668"/>
            </a:avLst>
          </a:prstGeom>
          <a:solidFill>
            <a:srgbClr val="444752"/>
          </a:solidFill>
          <a:ln/>
        </p:spPr>
        <p:txBody>
          <a:bodyPr/>
          <a:lstStyle/>
          <a:p>
            <a:endParaRPr lang="en-US"/>
          </a:p>
        </p:txBody>
      </p:sp>
      <p:sp>
        <p:nvSpPr>
          <p:cNvPr id="9" name="Text 6"/>
          <p:cNvSpPr/>
          <p:nvPr/>
        </p:nvSpPr>
        <p:spPr>
          <a:xfrm>
            <a:off x="6305967" y="2962513"/>
            <a:ext cx="88821"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1</a:t>
            </a:r>
            <a:endParaRPr lang="en-US" sz="1921" dirty="0"/>
          </a:p>
        </p:txBody>
      </p:sp>
      <p:sp>
        <p:nvSpPr>
          <p:cNvPr id="10" name="Text 7"/>
          <p:cNvSpPr/>
          <p:nvPr/>
        </p:nvSpPr>
        <p:spPr>
          <a:xfrm>
            <a:off x="7300913" y="2868573"/>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Past</a:t>
            </a:r>
            <a:endParaRPr lang="en-US" sz="1601" dirty="0"/>
          </a:p>
        </p:txBody>
      </p:sp>
      <p:sp>
        <p:nvSpPr>
          <p:cNvPr id="11" name="Text 8"/>
          <p:cNvSpPr/>
          <p:nvPr/>
        </p:nvSpPr>
        <p:spPr>
          <a:xfrm>
            <a:off x="7300913" y="3226356"/>
            <a:ext cx="6724650" cy="552688"/>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Focused on traditional advertising and brand building through television and print media. Limited online presence and social media engagement.</a:t>
            </a:r>
            <a:endParaRPr lang="en-US" sz="1361" dirty="0"/>
          </a:p>
        </p:txBody>
      </p:sp>
      <p:sp>
        <p:nvSpPr>
          <p:cNvPr id="12" name="Shape 9"/>
          <p:cNvSpPr/>
          <p:nvPr/>
        </p:nvSpPr>
        <p:spPr>
          <a:xfrm>
            <a:off x="6521946" y="4501753"/>
            <a:ext cx="604837" cy="22860"/>
          </a:xfrm>
          <a:prstGeom prst="roundRect">
            <a:avLst>
              <a:gd name="adj" fmla="val 113396"/>
            </a:avLst>
          </a:prstGeom>
          <a:solidFill>
            <a:srgbClr val="5D606B"/>
          </a:solidFill>
          <a:ln/>
        </p:spPr>
        <p:txBody>
          <a:bodyPr/>
          <a:lstStyle/>
          <a:p>
            <a:endParaRPr lang="en-US"/>
          </a:p>
        </p:txBody>
      </p:sp>
      <p:sp>
        <p:nvSpPr>
          <p:cNvPr id="13" name="Shape 10"/>
          <p:cNvSpPr/>
          <p:nvPr/>
        </p:nvSpPr>
        <p:spPr>
          <a:xfrm>
            <a:off x="6156067" y="4318873"/>
            <a:ext cx="388739" cy="388739"/>
          </a:xfrm>
          <a:prstGeom prst="roundRect">
            <a:avLst>
              <a:gd name="adj" fmla="val 6668"/>
            </a:avLst>
          </a:prstGeom>
          <a:solidFill>
            <a:srgbClr val="444752"/>
          </a:solidFill>
          <a:ln/>
        </p:spPr>
        <p:txBody>
          <a:bodyPr/>
          <a:lstStyle/>
          <a:p>
            <a:endParaRPr lang="en-US"/>
          </a:p>
        </p:txBody>
      </p:sp>
      <p:sp>
        <p:nvSpPr>
          <p:cNvPr id="14" name="Text 11"/>
          <p:cNvSpPr/>
          <p:nvPr/>
        </p:nvSpPr>
        <p:spPr>
          <a:xfrm>
            <a:off x="6284893" y="4391263"/>
            <a:ext cx="130969"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2</a:t>
            </a:r>
            <a:endParaRPr lang="en-US" sz="1921" dirty="0"/>
          </a:p>
        </p:txBody>
      </p:sp>
      <p:sp>
        <p:nvSpPr>
          <p:cNvPr id="15" name="Text 12"/>
          <p:cNvSpPr/>
          <p:nvPr/>
        </p:nvSpPr>
        <p:spPr>
          <a:xfrm>
            <a:off x="7300913" y="4297323"/>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Present</a:t>
            </a:r>
            <a:endParaRPr lang="en-US" sz="1601" dirty="0"/>
          </a:p>
        </p:txBody>
      </p:sp>
      <p:sp>
        <p:nvSpPr>
          <p:cNvPr id="16" name="Text 13"/>
          <p:cNvSpPr/>
          <p:nvPr/>
        </p:nvSpPr>
        <p:spPr>
          <a:xfrm>
            <a:off x="7300913" y="4655106"/>
            <a:ext cx="6724650" cy="552688"/>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Strong focus on digital channels: social media marketing, influencer collaborations, content creation, and e-commerce. Engaging with customers through interactive platforms.</a:t>
            </a:r>
            <a:endParaRPr lang="en-US" sz="1361" dirty="0"/>
          </a:p>
        </p:txBody>
      </p:sp>
      <p:sp>
        <p:nvSpPr>
          <p:cNvPr id="17" name="Shape 14"/>
          <p:cNvSpPr/>
          <p:nvPr/>
        </p:nvSpPr>
        <p:spPr>
          <a:xfrm>
            <a:off x="6521946" y="5930503"/>
            <a:ext cx="604837" cy="22860"/>
          </a:xfrm>
          <a:prstGeom prst="roundRect">
            <a:avLst>
              <a:gd name="adj" fmla="val 113396"/>
            </a:avLst>
          </a:prstGeom>
          <a:solidFill>
            <a:srgbClr val="5D606B"/>
          </a:solidFill>
          <a:ln/>
        </p:spPr>
        <p:txBody>
          <a:bodyPr/>
          <a:lstStyle/>
          <a:p>
            <a:endParaRPr lang="en-US"/>
          </a:p>
        </p:txBody>
      </p:sp>
      <p:sp>
        <p:nvSpPr>
          <p:cNvPr id="18" name="Shape 15"/>
          <p:cNvSpPr/>
          <p:nvPr/>
        </p:nvSpPr>
        <p:spPr>
          <a:xfrm>
            <a:off x="6156067" y="5747623"/>
            <a:ext cx="388739" cy="388739"/>
          </a:xfrm>
          <a:prstGeom prst="roundRect">
            <a:avLst>
              <a:gd name="adj" fmla="val 6668"/>
            </a:avLst>
          </a:prstGeom>
          <a:solidFill>
            <a:srgbClr val="444752"/>
          </a:solidFill>
          <a:ln/>
        </p:spPr>
        <p:txBody>
          <a:bodyPr/>
          <a:lstStyle/>
          <a:p>
            <a:endParaRPr lang="en-US"/>
          </a:p>
        </p:txBody>
      </p:sp>
      <p:sp>
        <p:nvSpPr>
          <p:cNvPr id="19" name="Text 16"/>
          <p:cNvSpPr/>
          <p:nvPr/>
        </p:nvSpPr>
        <p:spPr>
          <a:xfrm>
            <a:off x="6282511" y="5820013"/>
            <a:ext cx="135850"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3</a:t>
            </a:r>
            <a:endParaRPr lang="en-US" sz="1921" dirty="0"/>
          </a:p>
        </p:txBody>
      </p:sp>
      <p:sp>
        <p:nvSpPr>
          <p:cNvPr id="20" name="Text 17"/>
          <p:cNvSpPr/>
          <p:nvPr/>
        </p:nvSpPr>
        <p:spPr>
          <a:xfrm>
            <a:off x="7300913" y="5726073"/>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Future</a:t>
            </a:r>
            <a:endParaRPr lang="en-US" sz="1601" dirty="0"/>
          </a:p>
        </p:txBody>
      </p:sp>
      <p:sp>
        <p:nvSpPr>
          <p:cNvPr id="21" name="Text 18"/>
          <p:cNvSpPr/>
          <p:nvPr/>
        </p:nvSpPr>
        <p:spPr>
          <a:xfrm>
            <a:off x="7300913" y="6083856"/>
            <a:ext cx="6724650" cy="552688"/>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Investing in emerging technologies like augmented reality (AR) and virtual reality (VR) for immersive experiences. Adopting data-driven strategies for personalized marketing.</a:t>
            </a:r>
            <a:endParaRPr lang="en-US" sz="1361" dirty="0"/>
          </a:p>
        </p:txBody>
      </p:sp>
      <p:pic>
        <p:nvPicPr>
          <p:cNvPr id="24" name="Picture 23" descr="A person with long brown hair and red lipstick&#10;&#10;Description automatically generated">
            <a:extLst>
              <a:ext uri="{FF2B5EF4-FFF2-40B4-BE49-F238E27FC236}">
                <a16:creationId xmlns:a16="http://schemas.microsoft.com/office/drawing/2014/main" id="{7C787B47-D682-A9EC-D132-5D4A99422E5D}"/>
              </a:ext>
            </a:extLst>
          </p:cNvPr>
          <p:cNvPicPr>
            <a:picLocks noChangeAspect="1"/>
          </p:cNvPicPr>
          <p:nvPr/>
        </p:nvPicPr>
        <p:blipFill>
          <a:blip r:embed="rId3"/>
          <a:stretch>
            <a:fillRect/>
          </a:stretch>
        </p:blipFill>
        <p:spPr>
          <a:xfrm>
            <a:off x="363682" y="298193"/>
            <a:ext cx="4623955" cy="2244208"/>
          </a:xfrm>
          <a:prstGeom prst="rect">
            <a:avLst/>
          </a:prstGeom>
          <a:ln>
            <a:noFill/>
          </a:ln>
          <a:effectLst>
            <a:softEdge rad="112500"/>
          </a:effectLst>
        </p:spPr>
      </p:pic>
      <p:pic>
        <p:nvPicPr>
          <p:cNvPr id="26" name="Picture 25" descr="A person wearing a red hat&#10;&#10;Description automatically generated">
            <a:extLst>
              <a:ext uri="{FF2B5EF4-FFF2-40B4-BE49-F238E27FC236}">
                <a16:creationId xmlns:a16="http://schemas.microsoft.com/office/drawing/2014/main" id="{7AF8193E-0B86-5634-1343-B95ADA781C5A}"/>
              </a:ext>
            </a:extLst>
          </p:cNvPr>
          <p:cNvPicPr>
            <a:picLocks noChangeAspect="1"/>
          </p:cNvPicPr>
          <p:nvPr/>
        </p:nvPicPr>
        <p:blipFill>
          <a:blip r:embed="rId4"/>
          <a:stretch>
            <a:fillRect/>
          </a:stretch>
        </p:blipFill>
        <p:spPr>
          <a:xfrm>
            <a:off x="459278" y="2962512"/>
            <a:ext cx="4505499" cy="2503105"/>
          </a:xfrm>
          <a:prstGeom prst="rect">
            <a:avLst/>
          </a:prstGeom>
          <a:ln>
            <a:noFill/>
          </a:ln>
          <a:effectLst>
            <a:softEdge rad="112500"/>
          </a:effectLst>
        </p:spPr>
      </p:pic>
      <p:pic>
        <p:nvPicPr>
          <p:cNvPr id="28" name="Picture 27" descr="A collage of images of women in different outfits&#10;&#10;Description automatically generated">
            <a:extLst>
              <a:ext uri="{FF2B5EF4-FFF2-40B4-BE49-F238E27FC236}">
                <a16:creationId xmlns:a16="http://schemas.microsoft.com/office/drawing/2014/main" id="{6035AE70-33AF-A1E5-270E-9B3D70FF440D}"/>
              </a:ext>
            </a:extLst>
          </p:cNvPr>
          <p:cNvPicPr>
            <a:picLocks noChangeAspect="1"/>
          </p:cNvPicPr>
          <p:nvPr/>
        </p:nvPicPr>
        <p:blipFill>
          <a:blip r:embed="rId5"/>
          <a:stretch>
            <a:fillRect/>
          </a:stretch>
        </p:blipFill>
        <p:spPr>
          <a:xfrm>
            <a:off x="459278" y="5893266"/>
            <a:ext cx="4459779" cy="2128516"/>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02bba04-48db-4929-9e9f-c9d78afe33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0178E5A77FBF47815C93032674F303" ma:contentTypeVersion="6" ma:contentTypeDescription="Create a new document." ma:contentTypeScope="" ma:versionID="8fa41c626a62dff65abf5b20ed89d12b">
  <xsd:schema xmlns:xsd="http://www.w3.org/2001/XMLSchema" xmlns:xs="http://www.w3.org/2001/XMLSchema" xmlns:p="http://schemas.microsoft.com/office/2006/metadata/properties" xmlns:ns3="202bba04-48db-4929-9e9f-c9d78afe338c" targetNamespace="http://schemas.microsoft.com/office/2006/metadata/properties" ma:root="true" ma:fieldsID="7c82b5e9bb35653da80c85c4a2e9f473" ns3:_="">
    <xsd:import namespace="202bba04-48db-4929-9e9f-c9d78afe338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2bba04-48db-4929-9e9f-c9d78afe338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D0954D-0DB5-45A3-8D19-A5F5D918087E}">
  <ds:schemaRefs>
    <ds:schemaRef ds:uri="http://schemas.openxmlformats.org/package/2006/metadata/core-properties"/>
    <ds:schemaRef ds:uri="202bba04-48db-4929-9e9f-c9d78afe338c"/>
    <ds:schemaRef ds:uri="http://purl.org/dc/elements/1.1/"/>
    <ds:schemaRef ds:uri="http://schemas.microsoft.com/office/2006/documentManagement/types"/>
    <ds:schemaRef ds:uri="http://schemas.microsoft.com/office/infopath/2007/PartnerControls"/>
    <ds:schemaRef ds:uri="http://www.w3.org/XML/1998/namespace"/>
    <ds:schemaRef ds:uri="http://purl.org/dc/dcmitype/"/>
    <ds:schemaRef ds:uri="http://purl.org/dc/terms/"/>
    <ds:schemaRef ds:uri="http://schemas.microsoft.com/office/2006/metadata/properties"/>
  </ds:schemaRefs>
</ds:datastoreItem>
</file>

<file path=customXml/itemProps2.xml><?xml version="1.0" encoding="utf-8"?>
<ds:datastoreItem xmlns:ds="http://schemas.openxmlformats.org/officeDocument/2006/customXml" ds:itemID="{A844BB03-CD21-41B8-9939-6194292FD2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2bba04-48db-4929-9e9f-c9d78afe33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97EED3-6DAA-4ACB-AA20-BBFBDCC7F0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1546</TotalTime>
  <Words>1067</Words>
  <Application>Microsoft Office PowerPoint</Application>
  <PresentationFormat>Custom</PresentationFormat>
  <Paragraphs>141</Paragraphs>
  <Slides>14</Slides>
  <Notes>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Aharoni</vt:lpstr>
      <vt:lpstr>Algerian</vt:lpstr>
      <vt:lpstr>Arial</vt:lpstr>
      <vt:lpstr>Lora</vt:lpstr>
      <vt:lpstr>Segoe UI Black</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Ayushi Sharma(MBA-24)</cp:lastModifiedBy>
  <cp:revision>5</cp:revision>
  <dcterms:created xsi:type="dcterms:W3CDTF">2024-08-02T10:53:51Z</dcterms:created>
  <dcterms:modified xsi:type="dcterms:W3CDTF">2024-08-03T13:54:49Z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0x010100570178E5A77FBF47815C93032674F303</vt:lpwstr>
  </property>
</Properties>
</file>